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9" r:id="rId2"/>
  </p:sldMasterIdLst>
  <p:notesMasterIdLst>
    <p:notesMasterId r:id="rId77"/>
  </p:notesMasterIdLst>
  <p:handoutMasterIdLst>
    <p:handoutMasterId r:id="rId78"/>
  </p:handoutMasterIdLst>
  <p:sldIdLst>
    <p:sldId id="256" r:id="rId3"/>
    <p:sldId id="259" r:id="rId4"/>
    <p:sldId id="260" r:id="rId5"/>
    <p:sldId id="257" r:id="rId6"/>
    <p:sldId id="829" r:id="rId7"/>
    <p:sldId id="258" r:id="rId8"/>
    <p:sldId id="263" r:id="rId9"/>
    <p:sldId id="262" r:id="rId10"/>
    <p:sldId id="264" r:id="rId11"/>
    <p:sldId id="266" r:id="rId12"/>
    <p:sldId id="265" r:id="rId13"/>
    <p:sldId id="268" r:id="rId14"/>
    <p:sldId id="1053" r:id="rId15"/>
    <p:sldId id="1171" r:id="rId16"/>
    <p:sldId id="1172" r:id="rId17"/>
    <p:sldId id="1173" r:id="rId18"/>
    <p:sldId id="1174" r:id="rId19"/>
    <p:sldId id="1175" r:id="rId20"/>
    <p:sldId id="1168" r:id="rId21"/>
    <p:sldId id="1176" r:id="rId22"/>
    <p:sldId id="269" r:id="rId23"/>
    <p:sldId id="270" r:id="rId24"/>
    <p:sldId id="271" r:id="rId25"/>
    <p:sldId id="272" r:id="rId26"/>
    <p:sldId id="273" r:id="rId27"/>
    <p:sldId id="275" r:id="rId28"/>
    <p:sldId id="276" r:id="rId29"/>
    <p:sldId id="349" r:id="rId30"/>
    <p:sldId id="1177" r:id="rId31"/>
    <p:sldId id="1178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286" r:id="rId40"/>
    <p:sldId id="1179" r:id="rId41"/>
    <p:sldId id="358" r:id="rId42"/>
    <p:sldId id="287" r:id="rId43"/>
    <p:sldId id="288" r:id="rId44"/>
    <p:sldId id="290" r:id="rId45"/>
    <p:sldId id="359" r:id="rId46"/>
    <p:sldId id="360" r:id="rId47"/>
    <p:sldId id="291" r:id="rId48"/>
    <p:sldId id="320" r:id="rId49"/>
    <p:sldId id="292" r:id="rId50"/>
    <p:sldId id="321" r:id="rId51"/>
    <p:sldId id="293" r:id="rId52"/>
    <p:sldId id="322" r:id="rId53"/>
    <p:sldId id="295" r:id="rId54"/>
    <p:sldId id="296" r:id="rId55"/>
    <p:sldId id="361" r:id="rId56"/>
    <p:sldId id="297" r:id="rId57"/>
    <p:sldId id="327" r:id="rId58"/>
    <p:sldId id="299" r:id="rId59"/>
    <p:sldId id="300" r:id="rId60"/>
    <p:sldId id="328" r:id="rId61"/>
    <p:sldId id="330" r:id="rId62"/>
    <p:sldId id="331" r:id="rId63"/>
    <p:sldId id="332" r:id="rId64"/>
    <p:sldId id="309" r:id="rId65"/>
    <p:sldId id="334" r:id="rId66"/>
    <p:sldId id="310" r:id="rId67"/>
    <p:sldId id="335" r:id="rId68"/>
    <p:sldId id="337" r:id="rId69"/>
    <p:sldId id="340" r:id="rId70"/>
    <p:sldId id="313" r:id="rId71"/>
    <p:sldId id="314" r:id="rId72"/>
    <p:sldId id="345" r:id="rId73"/>
    <p:sldId id="346" r:id="rId74"/>
    <p:sldId id="347" r:id="rId75"/>
    <p:sldId id="348" r:id="rId7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3B7"/>
    <a:srgbClr val="25BDAE"/>
    <a:srgbClr val="00A19B"/>
    <a:srgbClr val="C3D8D9"/>
    <a:srgbClr val="009900"/>
    <a:srgbClr val="E9C69E"/>
    <a:srgbClr val="00A5B9"/>
    <a:srgbClr val="25B1A4"/>
    <a:srgbClr val="CFCFCD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>
      <p:cViewPr varScale="1">
        <p:scale>
          <a:sx n="76" d="100"/>
          <a:sy n="76" d="100"/>
        </p:scale>
        <p:origin x="84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1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595F2-4BD0-4D42-B6BC-BC5A5D285FB5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7E05B-291E-49CB-9AFE-A660ACADD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9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1D57-FC54-43DF-A714-B5B8975861C9}" type="datetimeFigureOut">
              <a:rPr lang="en-US" smtClean="0"/>
              <a:pPr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4F0-EBA1-415C-B0D6-CDC7CB398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58" y="4726217"/>
            <a:ext cx="5486084" cy="4475644"/>
          </a:xfrm>
          <a:noFill/>
          <a:ln/>
        </p:spPr>
        <p:txBody>
          <a:bodyPr lIns="91728" tIns="45864" rIns="91728" bIns="45864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05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E6FC2D-CCE5-48FF-AF79-69FDD5219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0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13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990793-7350-46E5-90FC-7D3CE24BCC62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F35667-29E4-4E73-A22A-3E7D90270F89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712013-BF64-4067-9AD8-B60653EF58B0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8F042C-1CA4-461D-A759-91498C6F7CD4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646B05-3D54-094A-822B-4DBDA8C37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71685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D372C8-A3DF-4CE1-94C4-0AE56634724A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8D6C4D9-0208-BB4E-B731-FF327467E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493208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1C5D917-3F09-4EED-A787-75AA122B460A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68966F-EC14-4DBD-9065-07F0A566252C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EA865B-E3B8-CB46-97C0-070CD077C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564666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76AD72-792C-4F93-AFBC-429FD3D66A51}" type="datetime1">
              <a:rPr lang="en-US" smtClean="0"/>
              <a:t>1/22/2019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CA2639C-0F62-5D4A-AFB3-C6BBBB49D9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4013346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647F1-BC22-4F9D-814A-53B5DD6B2B77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8251FB-AFEB-7041-871F-AAF3D6F37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584526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7E67F5-6DC3-4C19-9428-8CD563EF0C86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365E-AF2A-C445-B2D1-AEE71567A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114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9487EC-5B43-4BB2-BC3F-5004D988E974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02A390-3E4F-40A3-8B5B-2D222C674DB3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A94CC3-D88B-1B47-BEF2-BCA56D2E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77337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5AE8AC-2AB8-4E62-9753-2D7DFFF772DC}" type="datetime1">
              <a:rPr lang="en-US" smtClean="0"/>
              <a:t>1/22/2019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A96D2-AB0F-A94C-B6CF-17C01819C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319003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D96998-CDC4-4950-899D-99871A5A3660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8952DD7-0C5C-EB45-B9EB-BAD503AF4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711813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4500A5-3508-41A8-BFD3-4754C3CF3F9F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9AD891B-8724-C647-853E-D5A31BB08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749862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F7E3C4-5413-9C4C-94C5-2DBDAE98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3426742840"/>
      </p:ext>
    </p:extLst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989" y="274638"/>
            <a:ext cx="836001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49215" y="1700213"/>
            <a:ext cx="7627328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7584C-273A-4244-94A8-195E0991B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492691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178260" y="6381750"/>
            <a:ext cx="2132819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51A7D6-6740-0046-9871-3105D4BD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53200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224017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B44139-2D94-4E10-AB2E-0F79BEDF3293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4BA608-065B-48AF-87E4-125B4089258F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B36E8E-2D0F-4A52-96C5-A43235DEBCAF}" type="datetime1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F09960-ABA5-448A-A3A7-B3DEAD320D85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AA4666-AAC6-44B5-81AB-E44342597066}" type="datetime1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19E1598-3631-41C0-8914-09162DFB5C7B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04EEE8-EB0D-415D-BA1C-6662C4DC0C30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304800" y="6109145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IEA ISO 14001, I/Rev.02 </a:t>
            </a:r>
            <a:r>
              <a:rPr lang="en-US" dirty="0" err="1"/>
              <a:t>Copyright@Sentral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April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Audit ISO 45001:2018 1/ Rev 0 (c)Copyright.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Nov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0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 lingkung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07" y="0"/>
            <a:ext cx="6235839" cy="46768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9815" y="4624926"/>
            <a:ext cx="48768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Internal audit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1600" y="5334000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itchFamily="34" charset="0"/>
                <a:cs typeface="Arial" pitchFamily="34" charset="0"/>
              </a:rPr>
              <a:t>SISTEM MANAJEMEN LINGKUNGAN ISO 14001:2015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EFC69C9-0605-4E11-BCAF-D6EEDD5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7834"/>
            <a:ext cx="4571999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A3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7ABAF-D603-48CD-9ED7-D701CAC2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551"/>
            <a:ext cx="8972550" cy="4319646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3400" y="304800"/>
            <a:ext cx="30877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" y="689911"/>
            <a:ext cx="3798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rush Script MT" pitchFamily="66" charset="0"/>
              </a:rPr>
              <a:t>Klasifikasi</a:t>
            </a:r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12386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CD503-3ED9-4E31-82C9-6525F5A9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-12033"/>
            <a:ext cx="5852072" cy="6849355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24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941AA46C-FDAE-4C00-8CFC-C3878961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46AB1-1E19-44C7-AD7A-96619A807838}"/>
              </a:ext>
            </a:extLst>
          </p:cNvPr>
          <p:cNvSpPr/>
          <p:nvPr/>
        </p:nvSpPr>
        <p:spPr>
          <a:xfrm>
            <a:off x="4272668" y="0"/>
            <a:ext cx="487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272668" y="440301"/>
            <a:ext cx="4800600" cy="5791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Audit (first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Menjaga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keefektifan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External Audit (second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Customer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supplier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memastikan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supplier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menerapkan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14001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perundang-undangan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Extrinsic Audit (third party)                                      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independent (third party),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e.g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KEMA, SGS, TUV, BVI,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y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dipunyai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standard 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lingkungan ISO 14001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Life cycle audit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digunakan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Proper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Kementrian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Bapedal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rencana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pengendalian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disusun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90600" cy="6858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pitchFamily="34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981808" y="128587"/>
            <a:ext cx="8087656" cy="6577443"/>
            <a:chOff x="475" y="60"/>
            <a:chExt cx="5759" cy="4365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bg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073" y="1042"/>
              <a:ext cx="2186" cy="128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proses yang </a:t>
              </a:r>
              <a:r>
                <a:rPr lang="en-US" sz="1600" b="0" dirty="0" err="1"/>
                <a:t>sistematik</a:t>
              </a:r>
              <a:r>
                <a:rPr lang="en-US" sz="1600" b="0" dirty="0"/>
                <a:t>, </a:t>
              </a:r>
              <a:r>
                <a:rPr lang="en-US" sz="1600" b="0" dirty="0" err="1"/>
                <a:t>independen</a:t>
              </a:r>
              <a:r>
                <a:rPr lang="en-US" sz="1600" b="0" dirty="0"/>
                <a:t>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terdokumentasi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memperoleh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mengevaluasinya</a:t>
              </a:r>
              <a:r>
                <a:rPr lang="en-US" sz="1600" b="0" dirty="0"/>
                <a:t> </a:t>
              </a:r>
              <a:r>
                <a:rPr lang="en-US" sz="1600" b="0" dirty="0" err="1"/>
                <a:t>secara</a:t>
              </a:r>
              <a:r>
                <a:rPr lang="en-US" sz="1600" b="0" dirty="0"/>
                <a:t> </a:t>
              </a:r>
              <a:r>
                <a:rPr lang="en-US" sz="1600" b="0" dirty="0" err="1"/>
                <a:t>objektif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menentukan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sejauh</a:t>
              </a:r>
              <a:r>
                <a:rPr lang="en-US" sz="1600" b="0" dirty="0"/>
                <a:t> </a:t>
              </a:r>
              <a:r>
                <a:rPr lang="en-US" sz="1600" b="0" dirty="0" err="1"/>
                <a:t>mana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dipenuhi</a:t>
              </a:r>
              <a:endParaRPr lang="en-US" sz="1600" b="0" dirty="0"/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309" y="1182"/>
              <a:ext cx="172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Temuan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evaluasi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dibandingkan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214" y="2267"/>
              <a:ext cx="1948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Bukti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Rekaman</a:t>
              </a:r>
              <a:r>
                <a:rPr lang="en-US" sz="1600" b="0" dirty="0"/>
                <a:t>/</a:t>
              </a:r>
              <a:r>
                <a:rPr lang="en-US" sz="1600" b="0" dirty="0" err="1"/>
                <a:t>catatan</a:t>
              </a:r>
              <a:r>
                <a:rPr lang="en-US" sz="1600" b="0" dirty="0"/>
                <a:t>, </a:t>
              </a:r>
              <a:r>
                <a:rPr lang="en-US" sz="1600" b="0" dirty="0" err="1"/>
                <a:t>pernyataan</a:t>
              </a:r>
              <a:r>
                <a:rPr lang="en-US" sz="1600" b="0" dirty="0"/>
                <a:t> </a:t>
              </a:r>
              <a:r>
                <a:rPr lang="en-US" sz="1600" b="0" dirty="0" err="1"/>
                <a:t>fakta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informasi</a:t>
              </a:r>
              <a:r>
                <a:rPr lang="en-US" sz="1600" b="0" dirty="0"/>
                <a:t> </a:t>
              </a:r>
              <a:r>
                <a:rPr lang="en-US" sz="1600" b="0" dirty="0" err="1"/>
                <a:t>lainnya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terkait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dapat</a:t>
              </a:r>
              <a:r>
                <a:rPr lang="en-US" sz="1600" b="0" dirty="0"/>
                <a:t> </a:t>
              </a:r>
              <a:r>
                <a:rPr lang="en-US" sz="1600" b="0" dirty="0" err="1"/>
                <a:t>diverifikasi</a:t>
              </a:r>
              <a:endParaRPr lang="en-US" sz="1600" b="0" dirty="0"/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3973" y="3449"/>
              <a:ext cx="2261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Kesimpulan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suatu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disampaikan</a:t>
              </a:r>
              <a:r>
                <a:rPr lang="en-US" sz="1600" b="0" dirty="0"/>
                <a:t> </a:t>
              </a:r>
              <a:r>
                <a:rPr lang="en-US" sz="1600" b="0" dirty="0" err="1"/>
                <a:t>oleh</a:t>
              </a:r>
              <a:r>
                <a:rPr lang="en-US" sz="1600" b="0" dirty="0"/>
                <a:t> </a:t>
              </a:r>
              <a:r>
                <a:rPr lang="en-US" sz="1600" b="0" dirty="0" err="1"/>
                <a:t>tim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setelah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mempertimbangkan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tujuan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seluruh</a:t>
              </a:r>
              <a:r>
                <a:rPr lang="en-US" sz="1600" b="0" dirty="0"/>
                <a:t> </a:t>
              </a:r>
              <a:r>
                <a:rPr lang="en-US" sz="1600" b="0" dirty="0" err="1"/>
                <a:t>temuan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272" y="2530"/>
              <a:ext cx="1713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Satu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lebih</a:t>
              </a:r>
              <a:r>
                <a:rPr lang="en-US" sz="1600" b="0" dirty="0"/>
                <a:t> auditor yang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272" y="3631"/>
              <a:ext cx="164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kompetensi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481" y="3432"/>
              <a:ext cx="1934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</a:t>
              </a:r>
              <a:r>
                <a:rPr lang="en-US" sz="1600" b="0" dirty="0" err="1"/>
                <a:t>pengetahuan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keahlian</a:t>
              </a:r>
              <a:r>
                <a:rPr lang="en-US" sz="1600" b="0" dirty="0"/>
                <a:t> </a:t>
              </a:r>
              <a:r>
                <a:rPr lang="en-US" sz="1600" b="0" dirty="0" err="1"/>
                <a:t>khusus</a:t>
              </a:r>
              <a:r>
                <a:rPr lang="en-US" sz="1600" b="0" dirty="0"/>
                <a:t> </a:t>
              </a:r>
              <a:r>
                <a:rPr lang="en-US" sz="1600" b="0" dirty="0" err="1"/>
                <a:t>terhadap</a:t>
              </a:r>
              <a:r>
                <a:rPr lang="en-US" sz="1600" b="0" dirty="0"/>
                <a:t> </a:t>
              </a:r>
              <a:r>
                <a:rPr lang="en-US" sz="1600" b="0" dirty="0" err="1"/>
                <a:t>subyek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622" y="2323"/>
              <a:ext cx="1715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Kriteria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Seperangkat</a:t>
              </a:r>
              <a:r>
                <a:rPr lang="en-US" sz="1600" b="0" dirty="0"/>
                <a:t> </a:t>
              </a:r>
              <a:r>
                <a:rPr lang="en-US" sz="1600" b="0" dirty="0" err="1"/>
                <a:t>kebijakan</a:t>
              </a:r>
              <a:r>
                <a:rPr lang="en-US" sz="1600" b="0" dirty="0"/>
                <a:t>, </a:t>
              </a:r>
              <a:r>
                <a:rPr lang="en-US" sz="1600" b="0" dirty="0" err="1"/>
                <a:t>prosedur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persyaratan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digunakan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sebagai</a:t>
              </a:r>
              <a:r>
                <a:rPr lang="en-US" sz="1600" b="0" dirty="0"/>
                <a:t> </a:t>
              </a:r>
              <a:r>
                <a:rPr lang="en-US" sz="1600" b="0" dirty="0" err="1"/>
                <a:t>acuan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475" y="485"/>
              <a:ext cx="1644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Klien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meminta</a:t>
              </a:r>
              <a:r>
                <a:rPr lang="en-US" sz="1600" b="0" dirty="0"/>
                <a:t> </a:t>
              </a:r>
              <a:r>
                <a:rPr lang="en-US" sz="1600" b="0" dirty="0" err="1"/>
                <a:t>pelaksanaan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1971" y="60"/>
              <a:ext cx="2388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>
                  <a:latin typeface="+mj-lt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>
                  <a:latin typeface="+mj-lt"/>
                </a:rPr>
                <a:t>Sekumpulan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rencana</a:t>
              </a:r>
              <a:r>
                <a:rPr lang="en-US" sz="1600" b="0" dirty="0">
                  <a:latin typeface="+mj-lt"/>
                </a:rPr>
                <a:t> audit yang </a:t>
              </a:r>
              <a:r>
                <a:rPr lang="en-US" sz="1600" b="0" dirty="0" err="1">
                  <a:latin typeface="+mj-lt"/>
                </a:rPr>
                <a:t>direncanakan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dalam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waktu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diarahkan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untuk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maksud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endParaRPr lang="en-US" sz="1600" b="0" dirty="0">
                <a:latin typeface="+mj-lt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Auditee</a:t>
              </a:r>
              <a:r>
                <a:rPr lang="en-US" sz="1600" dirty="0"/>
                <a:t>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19" cy="517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40" y="885"/>
              <a:ext cx="0" cy="18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73" y="720"/>
              <a:ext cx="539" cy="55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40" y="2258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086" y="3136"/>
              <a:ext cx="4" cy="48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132" y="2016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132" y="32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246" y="3818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1986" y="2425"/>
              <a:ext cx="758" cy="1039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939"/>
              <a:ext cx="593" cy="36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633" y="1344"/>
              <a:ext cx="1288" cy="803"/>
              <a:chOff x="607" y="1271"/>
              <a:chExt cx="1287" cy="803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b="9256"/>
              <a:stretch/>
            </p:blipFill>
            <p:spPr bwMode="auto">
              <a:xfrm>
                <a:off x="607" y="1271"/>
                <a:ext cx="1088" cy="803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</p:grpSp>
      </p:grpSp>
      <p:sp>
        <p:nvSpPr>
          <p:cNvPr id="35844" name="WordArt 29"/>
          <p:cNvSpPr>
            <a:spLocks noChangeArrowheads="1" noChangeShapeType="1" noTextEdit="1"/>
          </p:cNvSpPr>
          <p:nvPr/>
        </p:nvSpPr>
        <p:spPr bwMode="auto">
          <a:xfrm rot="5400000">
            <a:off x="-2557096" y="3166696"/>
            <a:ext cx="6096000" cy="52460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b="1" kern="10" dirty="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rgbClr val="CBCBCB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KONSEP AUDIT</a:t>
            </a:r>
          </a:p>
        </p:txBody>
      </p:sp>
      <p:sp>
        <p:nvSpPr>
          <p:cNvPr id="35845" name="Text Box 32"/>
          <p:cNvSpPr txBox="1">
            <a:spLocks noChangeArrowheads="1"/>
          </p:cNvSpPr>
          <p:nvPr/>
        </p:nvSpPr>
        <p:spPr bwMode="auto">
          <a:xfrm>
            <a:off x="6553200" y="-76200"/>
            <a:ext cx="25937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ISO 19011:2018</a:t>
            </a:r>
          </a:p>
        </p:txBody>
      </p:sp>
      <p:sp>
        <p:nvSpPr>
          <p:cNvPr id="33" name="Footer Placeholder 10">
            <a:extLst>
              <a:ext uri="{FF2B5EF4-FFF2-40B4-BE49-F238E27FC236}">
                <a16:creationId xmlns:a16="http://schemas.microsoft.com/office/drawing/2014/main" id="{89F49D5C-A365-4572-A536-26BF294B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1318846"/>
            <a:ext cx="53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20" r="-1"/>
          <a:stretch/>
        </p:blipFill>
        <p:spPr>
          <a:xfrm>
            <a:off x="0" y="220228"/>
            <a:ext cx="3456384" cy="635914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324A-38AA-40F1-8138-5059BE227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6B7779-744F-477C-853F-516D663BF188}" type="slidenum">
              <a:rPr kumimoji="0" lang="id-ID" sz="1108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108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A5A9A5-F3DD-4884-B784-0239CC159BBA}"/>
              </a:ext>
            </a:extLst>
          </p:cNvPr>
          <p:cNvSpPr/>
          <p:nvPr/>
        </p:nvSpPr>
        <p:spPr>
          <a:xfrm>
            <a:off x="1899139" y="228600"/>
            <a:ext cx="7127757" cy="88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PRINSIP AUDIT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ISO 19011-201</a:t>
            </a:r>
            <a:r>
              <a:rPr kumimoji="0" lang="id-ID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endParaRPr kumimoji="0" lang="en-US" sz="2585" b="1" i="0" u="none" strike="noStrike" kern="10" cap="none" spc="665" normalizeH="0" baseline="0" noProof="0" dirty="0">
              <a:ln w="9525">
                <a:noFill/>
                <a:round/>
                <a:headEnd/>
                <a:tailEnd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DCFA2979-4D02-4895-B24B-14BB5F36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599" y="1322775"/>
            <a:ext cx="66793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Integritas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Fondasi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Mempunyai etika, jujur, bertanggungjawab, kompeten, tidak memihak, tidak mudah dipengaruhi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Kejujuran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Penyampaian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Kewajiban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melaporkan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sebenarnya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tepat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Memegang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Nilai-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nilai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Profesionalisme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Menerapkan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ketepatan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pengambilan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keputusan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pelaksanaan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Rahasia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enjaga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kerah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sia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informasi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auditee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Independen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Objektif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terhindar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konflik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kepentingan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Fakta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Metoda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rasional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mencapai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kesimpulan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dipercaya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sistematis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diverifikasi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Pendekatan Risiko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 audit dengan mempertimbangkan risiko dan peluang, audit fokus terhadap hal-hal yang signifikan terhadap pencapaian tujuan audit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32A0550-DF8C-4DCF-9618-2307B1A9D719}"/>
              </a:ext>
            </a:extLst>
          </p:cNvPr>
          <p:cNvSpPr txBox="1">
            <a:spLocks/>
          </p:cNvSpPr>
          <p:nvPr/>
        </p:nvSpPr>
        <p:spPr>
          <a:xfrm>
            <a:off x="-169891" y="6403191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IEA ISO 14001, I/Rev.03 Copyright@Sentral Sistem Desember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8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8233" y="323573"/>
          <a:ext cx="6899367" cy="62296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73830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1848937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352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5863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14252" y="793524"/>
            <a:ext cx="1319348" cy="6977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Sasaran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746760" y="1698890"/>
            <a:ext cx="1463040" cy="847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Mengevaluasi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Resiko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Peluang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762000" y="2759478"/>
            <a:ext cx="1447800" cy="548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566852" y="3231924"/>
            <a:ext cx="1319348" cy="550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191000" y="3231924"/>
            <a:ext cx="1319348" cy="58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5919652" y="1906043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Meninjau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Meningkatkan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840377" y="4094077"/>
            <a:ext cx="1319348" cy="533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Inisiasi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838200" y="4875987"/>
            <a:ext cx="1319348" cy="5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441665" y="4845194"/>
            <a:ext cx="1319348" cy="609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441665" y="5694694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Laporan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167052" y="5680176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6.6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Penyelesaian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5848758" y="4675475"/>
            <a:ext cx="1319348" cy="7445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473926" y="1491255"/>
            <a:ext cx="4354" cy="207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478280" y="2546124"/>
            <a:ext cx="7620" cy="213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1926772" y="2867252"/>
            <a:ext cx="199209" cy="10809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6200" y="3507333"/>
            <a:ext cx="304800" cy="15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510348" y="2650625"/>
            <a:ext cx="1068978" cy="8721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3974637" y="-698646"/>
            <a:ext cx="763653" cy="44457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09600" y="3941677"/>
            <a:ext cx="838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97874" y="4627480"/>
            <a:ext cx="2177" cy="248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101339" y="5454792"/>
            <a:ext cx="0" cy="23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57548" y="5149993"/>
            <a:ext cx="284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61013" y="6052467"/>
            <a:ext cx="406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486400" y="5420057"/>
            <a:ext cx="1022032" cy="63241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4724400" y="3765324"/>
            <a:ext cx="0" cy="1929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351651" y="3518694"/>
            <a:ext cx="546268" cy="17672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7620000" y="1491255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Penyusunan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7616052" y="4586101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34" name="Footer Placeholder 10">
            <a:extLst>
              <a:ext uri="{FF2B5EF4-FFF2-40B4-BE49-F238E27FC236}">
                <a16:creationId xmlns:a16="http://schemas.microsoft.com/office/drawing/2014/main" id="{9403545B-FE50-41A2-BBEF-A35BC33849B3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0332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Peluang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berdampak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Perencanaan</a:t>
            </a:r>
            <a:r>
              <a:rPr lang="en-US" sz="1400" dirty="0"/>
              <a:t>, </a:t>
            </a:r>
            <a:r>
              <a:rPr lang="en-US" sz="1400" dirty="0" err="1"/>
              <a:t>permasalahan</a:t>
            </a:r>
            <a:r>
              <a:rPr lang="en-US" sz="1400" dirty="0"/>
              <a:t> di </a:t>
            </a:r>
            <a:r>
              <a:rPr lang="en-US" sz="1400" dirty="0" err="1"/>
              <a:t>perencanaan</a:t>
            </a:r>
            <a:r>
              <a:rPr lang="en-US" sz="1400" dirty="0"/>
              <a:t>, scope, </a:t>
            </a:r>
            <a:r>
              <a:rPr lang="en-US" sz="1400" dirty="0" err="1"/>
              <a:t>jumlah</a:t>
            </a:r>
            <a:r>
              <a:rPr lang="en-US" sz="1400" dirty="0"/>
              <a:t>, </a:t>
            </a:r>
            <a:r>
              <a:rPr lang="en-US" sz="1400" dirty="0" err="1"/>
              <a:t>durasi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, </a:t>
            </a:r>
            <a:r>
              <a:rPr lang="en-US" sz="1400" dirty="0" err="1"/>
              <a:t>lokasi</a:t>
            </a:r>
            <a:r>
              <a:rPr lang="en-US" sz="1400" dirty="0"/>
              <a:t> schedule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cukup</a:t>
            </a:r>
            <a:r>
              <a:rPr lang="en-US" sz="1400" dirty="0"/>
              <a:t>, </a:t>
            </a:r>
            <a:r>
              <a:rPr lang="en-US" sz="1400" dirty="0" err="1"/>
              <a:t>peralatan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/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pelatihan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pengembangan</a:t>
            </a:r>
            <a:r>
              <a:rPr lang="en-US" sz="1400" dirty="0"/>
              <a:t> </a:t>
            </a:r>
            <a:r>
              <a:rPr lang="en-US" sz="1400" dirty="0" err="1"/>
              <a:t>pogram</a:t>
            </a:r>
            <a:r>
              <a:rPr lang="en-US" sz="1400" dirty="0"/>
              <a:t> audit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Pemilihan</a:t>
            </a:r>
            <a:r>
              <a:rPr lang="en-US" sz="1400" dirty="0"/>
              <a:t> team audit, </a:t>
            </a:r>
            <a:r>
              <a:rPr lang="en-US" sz="1400" dirty="0" err="1"/>
              <a:t>ketidakcukupan</a:t>
            </a:r>
            <a:r>
              <a:rPr lang="en-US" sz="1400" dirty="0"/>
              <a:t> </a:t>
            </a:r>
            <a:r>
              <a:rPr lang="en-US" sz="1400" dirty="0" err="1"/>
              <a:t>kompetensi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Komunikasi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proses </a:t>
            </a:r>
            <a:r>
              <a:rPr lang="en-US" sz="1400" dirty="0" err="1"/>
              <a:t>komunikasi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koordinasi</a:t>
            </a:r>
            <a:r>
              <a:rPr lang="en-US" sz="1400" dirty="0"/>
              <a:t> </a:t>
            </a:r>
            <a:r>
              <a:rPr lang="en-US" sz="1400" dirty="0" err="1"/>
              <a:t>didalam</a:t>
            </a:r>
            <a:r>
              <a:rPr lang="en-US" sz="1400" dirty="0"/>
              <a:t> program audit, </a:t>
            </a:r>
            <a:r>
              <a:rPr lang="en-US" sz="1400" dirty="0" err="1"/>
              <a:t>kerahasiaan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terdokumentasi</a:t>
            </a:r>
            <a:r>
              <a:rPr lang="en-US" sz="1400" dirty="0"/>
              <a:t> (documented information), </a:t>
            </a:r>
            <a:r>
              <a:rPr lang="en-US" sz="1400" dirty="0" err="1"/>
              <a:t>kegagalan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memproteksi</a:t>
            </a:r>
            <a:r>
              <a:rPr lang="en-US" sz="1400" dirty="0"/>
              <a:t> </a:t>
            </a:r>
            <a:r>
              <a:rPr lang="en-US" sz="1400" dirty="0" err="1"/>
              <a:t>catatan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Memantau</a:t>
            </a:r>
            <a:r>
              <a:rPr lang="en-US" sz="1400" dirty="0"/>
              <a:t>, </a:t>
            </a:r>
            <a:r>
              <a:rPr lang="en-US" sz="1400" dirty="0" err="1"/>
              <a:t>mereview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program audit,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kerjasama</a:t>
            </a:r>
            <a:r>
              <a:rPr lang="en-US" sz="1400" dirty="0"/>
              <a:t> auditee,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diperiksa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endParaRPr lang="en-US" sz="1400" dirty="0"/>
          </a:p>
          <a:p>
            <a:pPr marL="400050">
              <a:buFont typeface="+mj-lt"/>
              <a:buAutoNum type="arabicPeriod"/>
            </a:pP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program audit  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 multiple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Minimalisasi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perjalanan</a:t>
            </a:r>
            <a:endParaRPr lang="en-US" sz="1400" dirty="0"/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level </a:t>
            </a:r>
            <a:r>
              <a:rPr lang="en-US" sz="1400" dirty="0" err="1"/>
              <a:t>kompetensi</a:t>
            </a:r>
            <a:r>
              <a:rPr lang="en-US" sz="1400" dirty="0"/>
              <a:t> team audit </a:t>
            </a:r>
            <a:r>
              <a:rPr lang="en-US" sz="1400" dirty="0" err="1"/>
              <a:t>sesuai</a:t>
            </a:r>
            <a:r>
              <a:rPr lang="en-US" sz="1400" dirty="0"/>
              <a:t> level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tanggal</a:t>
            </a:r>
            <a:r>
              <a:rPr lang="en-US" sz="1400" dirty="0"/>
              <a:t> audit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keberadaan</a:t>
            </a:r>
            <a:r>
              <a:rPr lang="en-US" sz="1400" dirty="0"/>
              <a:t> staff </a:t>
            </a:r>
            <a:r>
              <a:rPr lang="en-US" sz="1400" dirty="0" err="1"/>
              <a:t>kunci</a:t>
            </a:r>
            <a:r>
              <a:rPr lang="en-US" sz="1400" dirty="0"/>
              <a:t> auditee</a:t>
            </a:r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5.3 </a:t>
            </a:r>
            <a:r>
              <a:rPr lang="en-US" sz="2400" dirty="0" err="1"/>
              <a:t>Menetapkan</a:t>
            </a:r>
            <a:r>
              <a:rPr lang="en-US" sz="2400" dirty="0"/>
              <a:t> dan </a:t>
            </a:r>
            <a:r>
              <a:rPr lang="en-US" sz="2400" dirty="0" err="1"/>
              <a:t>Mengevaluasi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dan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dari</a:t>
            </a:r>
            <a:r>
              <a:rPr lang="en-US" sz="2400" dirty="0"/>
              <a:t> Program Audit </a:t>
            </a:r>
            <a:r>
              <a:rPr lang="en-US" sz="24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199B5654-89E3-4ED3-B7D4-4B65AF3B764D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599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Mengadopsi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program audit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diberikan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Perencanaan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audit </a:t>
            </a:r>
            <a:r>
              <a:rPr lang="en-US" sz="1800" dirty="0" err="1"/>
              <a:t>terhadap</a:t>
            </a:r>
            <a:r>
              <a:rPr lang="en-US" sz="1800" dirty="0"/>
              <a:t> proses </a:t>
            </a:r>
            <a:r>
              <a:rPr lang="en-US" sz="1800" dirty="0" err="1"/>
              <a:t>dari</a:t>
            </a:r>
            <a:r>
              <a:rPr lang="en-US" sz="1800" dirty="0"/>
              <a:t> auditee,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klien</a:t>
            </a:r>
            <a:r>
              <a:rPr lang="en-US" sz="1800" dirty="0"/>
              <a:t> audit, team audit </a:t>
            </a:r>
            <a:r>
              <a:rPr lang="en-US" sz="1800" dirty="0" err="1"/>
              <a:t>dan</a:t>
            </a:r>
            <a:r>
              <a:rPr lang="en-US" sz="1800" dirty="0"/>
              <a:t> auditee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auditee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 marL="357188" lvl="1" indent="0">
              <a:buNone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kehadiran</a:t>
            </a:r>
            <a:r>
              <a:rPr lang="en-US" sz="1600" dirty="0"/>
              <a:t> team audit yang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pengaturan</a:t>
            </a:r>
            <a:r>
              <a:rPr lang="en-US" sz="1600" dirty="0"/>
              <a:t> di QHSE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jasa</a:t>
            </a:r>
            <a:r>
              <a:rPr lang="en-US" sz="1600" dirty="0"/>
              <a:t>, personal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infrastruktur</a:t>
            </a:r>
            <a:r>
              <a:rPr lang="en-US" sz="1600" dirty="0"/>
              <a:t> (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kontaminasi</a:t>
            </a:r>
            <a:r>
              <a:rPr lang="en-US" sz="1600" dirty="0"/>
              <a:t> di clean room)</a:t>
            </a:r>
          </a:p>
          <a:p>
            <a:pPr marL="0" indent="0">
              <a:buNone/>
            </a:pPr>
            <a:endParaRPr lang="en-US" sz="1600" dirty="0"/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6.3.2.1.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perencanaan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73E2518E-E9E6-47D9-969D-5EF20DC0E66B}"/>
              </a:ext>
            </a:extLst>
          </p:cNvPr>
          <p:cNvSpPr txBox="1">
            <a:spLocks/>
          </p:cNvSpPr>
          <p:nvPr/>
        </p:nvSpPr>
        <p:spPr>
          <a:xfrm>
            <a:off x="190501" y="64928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75776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1995" y="532338"/>
            <a:ext cx="5169993" cy="1055077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3692" b="1" dirty="0" err="1"/>
              <a:t>Fungsi</a:t>
            </a:r>
            <a:r>
              <a:rPr lang="en-US" sz="3692" b="1" dirty="0"/>
              <a:t> Internal Audit yang </a:t>
            </a:r>
            <a:r>
              <a:rPr lang="en-US" sz="3692" b="1" dirty="0" err="1"/>
              <a:t>baik</a:t>
            </a:r>
            <a:r>
              <a:rPr lang="en-US" sz="3692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45" y="2044202"/>
            <a:ext cx="5257243" cy="4340625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u="sng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endParaRPr lang="en-US" sz="1846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323" b="1" dirty="0" err="1"/>
              <a:t>Tetapi</a:t>
            </a:r>
            <a:r>
              <a:rPr lang="en-US" sz="3323" b="1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u="sng" dirty="0" err="1"/>
              <a:t>Melihat</a:t>
            </a:r>
            <a:r>
              <a:rPr lang="en-US" sz="3323" b="1" u="sng" dirty="0"/>
              <a:t> </a:t>
            </a:r>
            <a:r>
              <a:rPr lang="en-US" sz="3323" b="1" u="sng" dirty="0" err="1"/>
              <a:t>Kelemahan</a:t>
            </a:r>
            <a:r>
              <a:rPr lang="en-US" sz="3323" b="1" u="sng" dirty="0"/>
              <a:t> Sistem </a:t>
            </a:r>
            <a:r>
              <a:rPr lang="en-US" sz="3323" b="1" u="sng" dirty="0" err="1"/>
              <a:t>Manajemen</a:t>
            </a:r>
            <a:r>
              <a:rPr lang="en-US" sz="3323" b="1" u="sng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01995" y="1905000"/>
            <a:ext cx="4173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E16F3-86D6-498D-B775-6FC6061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4745" cy="6858000"/>
          </a:xfrm>
          <a:prstGeom prst="rect">
            <a:avLst/>
          </a:prstGeom>
        </p:spPr>
      </p:pic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9C1FEDB4-47BB-4771-9292-6B7E507B18C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649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51663" y="111061"/>
            <a:ext cx="8204572" cy="395657"/>
          </a:xfrm>
          <a:noFill/>
        </p:spPr>
        <p:txBody>
          <a:bodyPr vert="horz" lIns="80562" tIns="40280" rIns="80562" bIns="40280" rtlCol="0" anchor="ctr">
            <a:normAutofit fontScale="90000"/>
          </a:bodyPr>
          <a:lstStyle/>
          <a:p>
            <a:pPr eaLnBrk="1" hangingPunct="1"/>
            <a:r>
              <a:rPr lang="en-US" sz="2215" dirty="0" err="1"/>
              <a:t>Perbandingan</a:t>
            </a:r>
            <a:r>
              <a:rPr lang="en-US" sz="2215" dirty="0"/>
              <a:t> Audit </a:t>
            </a:r>
            <a:r>
              <a:rPr lang="en-US" sz="2215" dirty="0" err="1"/>
              <a:t>Kesesuaian</a:t>
            </a:r>
            <a:r>
              <a:rPr lang="en-US" sz="2215" dirty="0"/>
              <a:t> </a:t>
            </a:r>
            <a:r>
              <a:rPr lang="en-US" sz="2215" dirty="0" err="1"/>
              <a:t>vs</a:t>
            </a:r>
            <a:r>
              <a:rPr lang="en-US" sz="2215" dirty="0"/>
              <a:t> Audit </a:t>
            </a:r>
            <a:r>
              <a:rPr lang="en-US" sz="2215" dirty="0" err="1"/>
              <a:t>Kinerja</a:t>
            </a:r>
            <a:r>
              <a:rPr lang="en-US" sz="2215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372593" y="822774"/>
            <a:ext cx="2245588" cy="46528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sz="1662" dirty="0"/>
          </a:p>
        </p:txBody>
      </p:sp>
      <p:sp>
        <p:nvSpPr>
          <p:cNvPr id="6" name="Pentagon 5"/>
          <p:cNvSpPr/>
          <p:nvPr/>
        </p:nvSpPr>
        <p:spPr>
          <a:xfrm flipH="1">
            <a:off x="1846774" y="822774"/>
            <a:ext cx="2245588" cy="465282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663" y="1404682"/>
            <a:ext cx="3873637" cy="131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sistem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sudah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sesuai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persyaratan</a:t>
            </a:r>
            <a:r>
              <a:rPr lang="en-US" sz="1477" dirty="0">
                <a:latin typeface="+mj-lt"/>
              </a:rPr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prosedur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dijalankan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konsisten</a:t>
            </a:r>
            <a:r>
              <a:rPr lang="en-US" sz="1477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0144" y="1404682"/>
            <a:ext cx="4602336" cy="282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konsisten</a:t>
            </a: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objectives/ </a:t>
            </a:r>
            <a:r>
              <a:rPr lang="en-US" sz="1477" dirty="0" err="1"/>
              <a:t>tujuan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tercapai</a:t>
            </a:r>
            <a:r>
              <a:rPr lang="en-US" sz="1477" dirty="0"/>
              <a:t> ? </a:t>
            </a:r>
            <a:r>
              <a:rPr lang="en-US" sz="1477" dirty="0" err="1"/>
              <a:t>Semua</a:t>
            </a:r>
            <a:r>
              <a:rPr lang="en-US" sz="1477" dirty="0"/>
              <a:t> </a:t>
            </a:r>
            <a:r>
              <a:rPr lang="en-US" sz="1477" dirty="0" err="1"/>
              <a:t>potensi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dan </a:t>
            </a:r>
            <a:r>
              <a:rPr lang="en-US" sz="1477" dirty="0" err="1"/>
              <a:t>dikendalikan</a:t>
            </a:r>
            <a:r>
              <a:rPr lang="en-US" sz="1477" dirty="0"/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mengatasi</a:t>
            </a:r>
            <a:r>
              <a:rPr lang="en-US" sz="1477" dirty="0"/>
              <a:t> </a:t>
            </a:r>
            <a:r>
              <a:rPr lang="en-US" sz="1477" dirty="0" err="1"/>
              <a:t>setiap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327" y="4276524"/>
            <a:ext cx="3914049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, </a:t>
            </a:r>
            <a:r>
              <a:rPr lang="en-US" sz="1477" dirty="0" err="1"/>
              <a:t>maka</a:t>
            </a:r>
            <a:r>
              <a:rPr lang="en-US" sz="1477" dirty="0"/>
              <a:t> </a:t>
            </a:r>
            <a:r>
              <a:rPr lang="en-US" sz="1477" dirty="0" err="1"/>
              <a:t>dinyatakan</a:t>
            </a:r>
            <a:r>
              <a:rPr lang="en-US" sz="1477" dirty="0"/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berarti</a:t>
            </a:r>
            <a:r>
              <a:rPr lang="en-US" sz="1477" dirty="0"/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2220" y="4276524"/>
            <a:ext cx="4610260" cy="19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sering</a:t>
            </a:r>
            <a:r>
              <a:rPr lang="en-US" sz="1477" dirty="0"/>
              <a:t> </a:t>
            </a:r>
            <a:r>
              <a:rPr lang="en-US" sz="1477" dirty="0" err="1"/>
              <a:t>terjadi</a:t>
            </a:r>
            <a:r>
              <a:rPr lang="en-US" sz="1477" dirty="0"/>
              <a:t> </a:t>
            </a:r>
            <a:r>
              <a:rPr lang="en-US" sz="1477" dirty="0" err="1"/>
              <a:t>pencemaran</a:t>
            </a:r>
            <a:r>
              <a:rPr lang="en-US" sz="1477" dirty="0"/>
              <a:t> </a:t>
            </a:r>
            <a:r>
              <a:rPr lang="en-US" sz="1477" dirty="0" err="1"/>
              <a:t>karena</a:t>
            </a:r>
            <a:r>
              <a:rPr lang="en-US" sz="1477" dirty="0"/>
              <a:t> </a:t>
            </a:r>
            <a:r>
              <a:rPr lang="en-US" sz="1477" dirty="0" err="1"/>
              <a:t>adanya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- </a:t>
            </a:r>
            <a:r>
              <a:rPr lang="en-US" sz="1477" dirty="0" err="1"/>
              <a:t>Walaupun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, </a:t>
            </a:r>
            <a:r>
              <a:rPr lang="en-US" sz="1477" dirty="0" err="1"/>
              <a:t>akan</a:t>
            </a:r>
            <a:r>
              <a:rPr lang="en-US" sz="1477" dirty="0"/>
              <a:t> </a:t>
            </a:r>
            <a:r>
              <a:rPr lang="en-US" sz="1477" dirty="0" err="1"/>
              <a:t>tetapi</a:t>
            </a:r>
            <a:r>
              <a:rPr lang="en-US" sz="1477" dirty="0"/>
              <a:t> </a:t>
            </a:r>
            <a:r>
              <a:rPr lang="en-US" sz="1477" b="1" dirty="0"/>
              <a:t>objectives/ </a:t>
            </a:r>
            <a:r>
              <a:rPr lang="en-US" sz="1477" b="1" dirty="0" err="1"/>
              <a:t>tujuannya</a:t>
            </a:r>
            <a:r>
              <a:rPr lang="en-US" sz="1477" b="1" dirty="0"/>
              <a:t> </a:t>
            </a:r>
            <a:r>
              <a:rPr lang="en-US" sz="1477" b="1" dirty="0" err="1"/>
              <a:t>tidak</a:t>
            </a:r>
            <a:r>
              <a:rPr lang="en-US" sz="1477" b="1" dirty="0"/>
              <a:t> </a:t>
            </a:r>
            <a:r>
              <a:rPr lang="en-US" sz="1477" b="1" dirty="0" err="1"/>
              <a:t>tercapai</a:t>
            </a:r>
            <a:r>
              <a:rPr lang="en-US" sz="1477" b="1" dirty="0"/>
              <a:t>, </a:t>
            </a:r>
            <a:r>
              <a:rPr lang="en-US" sz="1477" b="1" dirty="0" err="1"/>
              <a:t>maka</a:t>
            </a:r>
            <a:r>
              <a:rPr lang="en-US" sz="1477" b="1" dirty="0"/>
              <a:t> </a:t>
            </a:r>
            <a:r>
              <a:rPr lang="en-US" sz="1477" b="1" dirty="0" err="1"/>
              <a:t>dinyatakan</a:t>
            </a:r>
            <a:r>
              <a:rPr lang="en-US" sz="1477" b="1" dirty="0"/>
              <a:t> “Ada </a:t>
            </a:r>
            <a:r>
              <a:rPr lang="en-US" sz="1477" b="1" dirty="0" err="1"/>
              <a:t>kelemahan</a:t>
            </a:r>
            <a:r>
              <a:rPr lang="en-US" sz="1477" b="1" dirty="0"/>
              <a:t> </a:t>
            </a:r>
            <a:r>
              <a:rPr lang="en-US" sz="1477" b="1" dirty="0" err="1"/>
              <a:t>dari</a:t>
            </a:r>
            <a:r>
              <a:rPr lang="en-US" sz="1477" b="1" dirty="0"/>
              <a:t> </a:t>
            </a:r>
            <a:r>
              <a:rPr lang="en-US" sz="1477" b="1" dirty="0" err="1"/>
              <a:t>prosedur</a:t>
            </a:r>
            <a:r>
              <a:rPr lang="en-US" sz="1477" b="1" dirty="0"/>
              <a:t> </a:t>
            </a:r>
            <a:r>
              <a:rPr lang="en-US" sz="1477" b="1" dirty="0" err="1"/>
              <a:t>identifikasi</a:t>
            </a:r>
            <a:r>
              <a:rPr lang="en-US" sz="1477" b="1" dirty="0"/>
              <a:t>  </a:t>
            </a:r>
            <a:r>
              <a:rPr lang="en-US" sz="1477" b="1" dirty="0" err="1"/>
              <a:t>aspek</a:t>
            </a:r>
            <a:r>
              <a:rPr lang="en-US" sz="1477" b="1" dirty="0"/>
              <a:t>”</a:t>
            </a:r>
            <a:r>
              <a:rPr lang="en-US" sz="1477" dirty="0"/>
              <a:t>. Auditor </a:t>
            </a:r>
            <a:r>
              <a:rPr lang="en-US" sz="1477" dirty="0" err="1"/>
              <a:t>mencoba</a:t>
            </a:r>
            <a:r>
              <a:rPr lang="en-US" sz="1477" dirty="0"/>
              <a:t> </a:t>
            </a:r>
            <a:r>
              <a:rPr lang="en-US" sz="1477" dirty="0" err="1"/>
              <a:t>mengidentifikasi</a:t>
            </a:r>
            <a:r>
              <a:rPr lang="en-US" sz="1477" dirty="0"/>
              <a:t> </a:t>
            </a:r>
            <a:r>
              <a:rPr lang="en-US" sz="1477" dirty="0" err="1"/>
              <a:t>letak</a:t>
            </a:r>
            <a:r>
              <a:rPr lang="en-US" sz="1477" dirty="0"/>
              <a:t> </a:t>
            </a:r>
            <a:r>
              <a:rPr lang="en-US" sz="1477" dirty="0" err="1"/>
              <a:t>kelemahan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tersebut</a:t>
            </a:r>
            <a:r>
              <a:rPr lang="en-US" sz="1477" dirty="0"/>
              <a:t>. (</a:t>
            </a: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pengendalian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? </a:t>
            </a:r>
            <a:r>
              <a:rPr lang="en-US" sz="1477" dirty="0" err="1"/>
              <a:t>Dst</a:t>
            </a:r>
            <a:r>
              <a:rPr lang="en-US" sz="1477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1502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7259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46992" y="1141434"/>
            <a:ext cx="0" cy="498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69568" y="609600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96" y="2647953"/>
            <a:ext cx="1778082" cy="17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0A139CE1-F4E4-4CC7-8B5A-6B86A9D1B052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19346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7EE6-EAC3-884A-8E6D-4668982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di ISO 19011:2018</a:t>
            </a:r>
            <a:br>
              <a:rPr lang="en-US" sz="2800" dirty="0"/>
            </a:br>
            <a:r>
              <a:rPr lang="en-US" sz="2800" dirty="0"/>
              <a:t>(Annex A, </a:t>
            </a:r>
            <a:r>
              <a:rPr lang="en-US" sz="2800" dirty="0" err="1"/>
              <a:t>tambahan</a:t>
            </a:r>
            <a:r>
              <a:rPr lang="en-US" sz="2800" dirty="0"/>
              <a:t> </a:t>
            </a:r>
            <a:r>
              <a:rPr lang="en-US" sz="2800" dirty="0" err="1"/>
              <a:t>pedoman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perencanaan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audit)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DDA4-1EFC-1042-91C3-0AC52495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A.2. Audit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proses</a:t>
            </a:r>
          </a:p>
          <a:p>
            <a:pPr marL="400050" lvl="1" indent="0">
              <a:buNone/>
            </a:pPr>
            <a:r>
              <a:rPr lang="en-US" sz="1800" dirty="0"/>
              <a:t>Audit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audit proses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keterkaitannya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A.4. Performance result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seharusnya</a:t>
            </a:r>
            <a:r>
              <a:rPr lang="en-US" sz="1800" dirty="0"/>
              <a:t> focus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yang </a:t>
            </a:r>
            <a:r>
              <a:rPr lang="en-US" sz="1800" dirty="0" err="1"/>
              <a:t>diharapkan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A.8. Auditing context</a:t>
            </a:r>
          </a:p>
          <a:p>
            <a:pPr marL="400050" lvl="1" indent="0">
              <a:buNone/>
            </a:pPr>
            <a:r>
              <a:rPr lang="en-US" sz="1800" dirty="0" err="1"/>
              <a:t>Menetapkan</a:t>
            </a:r>
            <a:r>
              <a:rPr lang="en-US" sz="1800" dirty="0"/>
              <a:t> context </a:t>
            </a:r>
            <a:r>
              <a:rPr lang="en-US" sz="1800" dirty="0" err="1"/>
              <a:t>organisasi</a:t>
            </a:r>
            <a:r>
              <a:rPr lang="en-US" sz="1800" dirty="0"/>
              <a:t> (internal-external issues), </a:t>
            </a:r>
            <a:r>
              <a:rPr lang="en-US" sz="1800" dirty="0" err="1"/>
              <a:t>harapan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tuntutan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interested party </a:t>
            </a:r>
          </a:p>
          <a:p>
            <a:pPr marL="0" indent="0">
              <a:buNone/>
            </a:pPr>
            <a:r>
              <a:rPr lang="en-US" sz="1800" dirty="0"/>
              <a:t>A.9. Auditing Leadership and Commitment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obyektif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keterlibatan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komitmen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efektifitas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. </a:t>
            </a:r>
            <a:r>
              <a:rPr lang="en-US" sz="1800" dirty="0" err="1"/>
              <a:t>Fokusnya</a:t>
            </a:r>
            <a:r>
              <a:rPr lang="en-US" sz="1800" dirty="0"/>
              <a:t>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Top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juga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level </a:t>
            </a:r>
            <a:r>
              <a:rPr lang="en-US" sz="1800" dirty="0" err="1"/>
              <a:t>lainnya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A.10. Auditing Risks and Opportunity </a:t>
            </a:r>
          </a:p>
          <a:p>
            <a:pPr marL="0" indent="0">
              <a:buNone/>
            </a:pPr>
            <a:r>
              <a:rPr lang="en-US" sz="1800" dirty="0"/>
              <a:t>A.11. Life Cycle</a:t>
            </a:r>
          </a:p>
          <a:p>
            <a:pPr marL="0" indent="0">
              <a:buNone/>
            </a:pPr>
            <a:r>
              <a:rPr lang="en-US" sz="1800" dirty="0"/>
              <a:t>A.12. Audit of supply chain </a:t>
            </a:r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50793-CFDB-D04E-82C6-2982E9F2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646E52F-C908-4963-8E60-8476BF87A1E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98773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saran target.jpg"/>
          <p:cNvPicPr>
            <a:picLocks noChangeAspect="1"/>
          </p:cNvPicPr>
          <p:nvPr/>
        </p:nvPicPr>
        <p:blipFill rotWithShape="1">
          <a:blip r:embed="rId2"/>
          <a:srcRect l="40331"/>
          <a:stretch/>
        </p:blipFill>
        <p:spPr>
          <a:xfrm>
            <a:off x="-30654" y="0"/>
            <a:ext cx="2634211" cy="6357854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1400" y="1188341"/>
            <a:ext cx="41608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/>
            <a:r>
              <a:rPr lang="en-US" sz="2000" dirty="0" err="1">
                <a:latin typeface="Arial" pitchFamily="34" charset="0"/>
                <a:cs typeface="Arial" pitchFamily="34" charset="0"/>
              </a:rPr>
              <a:t>Antara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lain :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definisi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ISO 14001:2015 dan ISO 45001:2018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membuat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check list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melakukan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internal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membuat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 report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K3 dan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lingkungan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03558" y="-35480"/>
            <a:ext cx="3918060" cy="13234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n w="18415" cmpd="sng">
                  <a:noFill/>
                  <a:prstDash val="solid"/>
                </a:ln>
                <a:latin typeface="Impact" panose="020B0806030902050204" pitchFamily="34" charset="0"/>
                <a:cs typeface="Browallia New" panose="020B0604020202020204" pitchFamily="34" charset="-34"/>
              </a:rPr>
              <a:t>SASARAN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57753" y="418900"/>
            <a:ext cx="2613729" cy="7694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n w="18415" cmpd="sng">
                  <a:noFill/>
                  <a:prstDash val="solid"/>
                </a:ln>
                <a:latin typeface="Impact" panose="020B0806030902050204" pitchFamily="34" charset="0"/>
                <a:cs typeface="Browallia New" panose="020B0604020202020204" pitchFamily="34" charset="-34"/>
              </a:rPr>
              <a:t>PELATIHAN 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-157975" y="6492875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7A0C-70B1-F048-8BB7-616B15E7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Proses-Objectives-Risk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1A89-BD38-664F-A0D1-8A04B9C4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Proses : </a:t>
            </a: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Penaatan</a:t>
            </a:r>
            <a:endParaRPr lang="en-US" sz="2400" dirty="0"/>
          </a:p>
          <a:p>
            <a:r>
              <a:rPr lang="en-US" sz="2400" dirty="0"/>
              <a:t>Objectives/ </a:t>
            </a:r>
            <a:r>
              <a:rPr lang="en-US" sz="2400" dirty="0" err="1"/>
              <a:t>Sasaran</a:t>
            </a:r>
            <a:r>
              <a:rPr lang="en-US" sz="2400" dirty="0"/>
              <a:t> Proses : </a:t>
            </a:r>
            <a:r>
              <a:rPr lang="en-ID" sz="2400" dirty="0" err="1"/>
              <a:t>Peraturan</a:t>
            </a:r>
            <a:r>
              <a:rPr lang="en-ID" sz="2400" dirty="0"/>
              <a:t> </a:t>
            </a:r>
            <a:r>
              <a:rPr lang="en-ID" sz="2400" dirty="0" err="1"/>
              <a:t>terupdate</a:t>
            </a:r>
            <a:r>
              <a:rPr lang="en-ID" sz="2400" dirty="0"/>
              <a:t>,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dievaluasi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</a:t>
            </a:r>
            <a:r>
              <a:rPr lang="en-ID" sz="2400" dirty="0" err="1"/>
              <a:t>peraturan</a:t>
            </a:r>
            <a:r>
              <a:rPr lang="en-ID" sz="2400" dirty="0"/>
              <a:t> yang </a:t>
            </a:r>
            <a:r>
              <a:rPr lang="en-ID" sz="2400" dirty="0" err="1"/>
              <a:t>dilanggar</a:t>
            </a:r>
            <a:endParaRPr lang="en-ID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Opportunity</a:t>
            </a:r>
          </a:p>
          <a:p>
            <a:pPr lvl="1" fontAlgn="t"/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terupdate</a:t>
            </a:r>
            <a:endParaRPr lang="en-ID" sz="1800" dirty="0"/>
          </a:p>
          <a:p>
            <a:pPr lvl="1" fontAlgn="t"/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review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</a:t>
            </a:r>
            <a:r>
              <a:rPr lang="en-ID" sz="1800" dirty="0" err="1"/>
              <a:t>perusahaan</a:t>
            </a:r>
            <a:r>
              <a:rPr lang="en-ID" sz="1800" dirty="0"/>
              <a:t>, risk &amp; opportunity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akibat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</a:p>
          <a:p>
            <a:pPr lvl="1" fontAlgn="t"/>
            <a:r>
              <a:rPr lang="en-ID" sz="1800" dirty="0" err="1"/>
              <a:t>Sistem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dirubah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program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mengatasi</a:t>
            </a:r>
            <a:r>
              <a:rPr lang="en-ID" sz="1800" dirty="0"/>
              <a:t>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endParaRPr lang="en-ID" sz="18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5E5C-1969-6446-A55B-90A1148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8737F14A-3C46-4726-B062-77236919BED4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227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526340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4109591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625844" y="231600"/>
            <a:ext cx="4648200" cy="56388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Audit.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Prinsip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tandard ISO 14001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Situasi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konteksnya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berlaku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teknologi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Tambahan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skill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mengelola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(Lead Auditor )</a:t>
            </a:r>
          </a:p>
          <a:p>
            <a:pPr marL="342900" marR="0" lvl="0" indent="-34290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Dibuktikan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Ijazah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lulus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C8619293-0A92-4658-BFF3-01C4AAC9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226749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3810000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572000" y="76200"/>
            <a:ext cx="4533900" cy="6096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berkomunikasi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maupun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tertulis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Menjelaskan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level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laporan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jelas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personal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atribute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suasana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nyaman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Memelihara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standard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Sistem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terbaru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mengakses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website ISO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teknik-teknik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baru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ulang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3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tahun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sekali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077" y="549658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Lanjutan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D64B37FD-1738-4760-B10E-E8C42EE2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18132" y="4025658"/>
            <a:ext cx="476386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atribute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0799" y="3566411"/>
            <a:ext cx="1913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itchFamily="66" charset="0"/>
              </a:rPr>
              <a:t>Personal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926" y="5311914"/>
            <a:ext cx="251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itchFamily="34" charset="0"/>
                <a:cs typeface="Arial" pitchFamily="34" charset="0"/>
              </a:rPr>
              <a:t>AUDITOR</a:t>
            </a: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D7301DEF-2B07-4911-A834-FC108A5F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3074" name="Picture 2" descr="Image result for cartoon business auditor">
            <a:extLst>
              <a:ext uri="{FF2B5EF4-FFF2-40B4-BE49-F238E27FC236}">
                <a16:creationId xmlns:a16="http://schemas.microsoft.com/office/drawing/2014/main" id="{9A037DAC-4FA6-411D-BDD1-86BD7886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6096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9454" y="346760"/>
            <a:ext cx="8745946" cy="545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ETHICAL (</a:t>
            </a:r>
            <a:r>
              <a:rPr lang="en-US" sz="2000" dirty="0" err="1">
                <a:latin typeface="Berlin Sans FB Demi" pitchFamily="34" charset="0"/>
              </a:rPr>
              <a:t>Etis</a:t>
            </a:r>
            <a:r>
              <a:rPr lang="en-US" sz="2000" dirty="0">
                <a:latin typeface="Berlin Sans FB Demi" pitchFamily="34" charset="0"/>
              </a:rPr>
              <a:t>) :</a:t>
            </a:r>
            <a:r>
              <a:rPr lang="en-US" sz="2000" dirty="0">
                <a:latin typeface="Bernard MT Condensed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adil</a:t>
            </a:r>
            <a:r>
              <a:rPr lang="en-US" sz="2000" i="1" dirty="0">
                <a:latin typeface="Baskerville Old Face" pitchFamily="18" charset="0"/>
              </a:rPr>
              <a:t>, </a:t>
            </a:r>
            <a:r>
              <a:rPr lang="en-US" sz="2000" i="1" dirty="0" err="1">
                <a:latin typeface="Baskerville Old Face" pitchFamily="18" charset="0"/>
              </a:rPr>
              <a:t>jujur</a:t>
            </a:r>
            <a:r>
              <a:rPr lang="en-US" sz="2000" i="1" dirty="0">
                <a:latin typeface="Baskerville Old Face" pitchFamily="18" charset="0"/>
              </a:rPr>
              <a:t>, </a:t>
            </a:r>
            <a:r>
              <a:rPr lang="en-US" sz="2000" i="1" dirty="0" err="1">
                <a:latin typeface="Baskerville Old Face" pitchFamily="18" charset="0"/>
              </a:rPr>
              <a:t>tulus</a:t>
            </a:r>
            <a:r>
              <a:rPr lang="en-US" sz="2000" i="1" dirty="0">
                <a:latin typeface="Baskerville Old Face" pitchFamily="18" charset="0"/>
              </a:rPr>
              <a:t>, </a:t>
            </a:r>
            <a:r>
              <a:rPr lang="en-US" sz="2000" i="1" dirty="0" err="1">
                <a:latin typeface="Baskerville Old Face" pitchFamily="18" charset="0"/>
              </a:rPr>
              <a:t>jujur</a:t>
            </a:r>
            <a:r>
              <a:rPr lang="en-US" sz="2000" i="1" dirty="0">
                <a:latin typeface="Baskerville Old Face" pitchFamily="18" charset="0"/>
              </a:rPr>
              <a:t>, dan </a:t>
            </a:r>
            <a:r>
              <a:rPr lang="en-US" sz="2000" i="1" dirty="0" err="1">
                <a:latin typeface="Baskerville Old Face" pitchFamily="18" charset="0"/>
              </a:rPr>
              <a:t>bijaksana</a:t>
            </a:r>
            <a:r>
              <a:rPr lang="en-US" sz="2000" i="1" dirty="0">
                <a:latin typeface="Baskerville Old Face" pitchFamily="18" charset="0"/>
              </a:rPr>
              <a:t>;</a:t>
            </a:r>
          </a:p>
          <a:p>
            <a:pPr algn="just">
              <a:lnSpc>
                <a:spcPct val="1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i="1" dirty="0">
              <a:latin typeface="Baskerville Old Face" pitchFamily="18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OPEN MINDED (</a:t>
            </a:r>
            <a:r>
              <a:rPr lang="en-US" sz="2000" dirty="0" err="1">
                <a:latin typeface="Berlin Sans FB Demi" pitchFamily="34" charset="0"/>
              </a:rPr>
              <a:t>Berpikiran</a:t>
            </a:r>
            <a:r>
              <a:rPr lang="en-US" sz="2000" dirty="0">
                <a:latin typeface="Berlin Sans FB Demi" pitchFamily="34" charset="0"/>
              </a:rPr>
              <a:t> </a:t>
            </a:r>
            <a:r>
              <a:rPr lang="en-US" sz="2000" dirty="0" err="1">
                <a:latin typeface="Berlin Sans FB Demi" pitchFamily="34" charset="0"/>
              </a:rPr>
              <a:t>terbuka</a:t>
            </a:r>
            <a:r>
              <a:rPr lang="en-US" sz="2000" dirty="0">
                <a:latin typeface="Berlin Sans FB Demi" pitchFamily="34" charset="0"/>
              </a:rPr>
              <a:t>) : </a:t>
            </a:r>
            <a:r>
              <a:rPr lang="en-US" sz="2000" i="1" dirty="0" err="1">
                <a:latin typeface="Baskerville Old Face" pitchFamily="18" charset="0"/>
              </a:rPr>
              <a:t>Bersedia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mempertimbangkan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gagasan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atau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sudut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pandang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alternatif</a:t>
            </a:r>
            <a:r>
              <a:rPr lang="en-US" sz="2000" i="1" dirty="0">
                <a:latin typeface="Baskerville Old Face" pitchFamily="18" charset="0"/>
              </a:rPr>
              <a:t>;</a:t>
            </a:r>
          </a:p>
          <a:p>
            <a:pPr algn="just">
              <a:lnSpc>
                <a:spcPct val="2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dirty="0"/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DIPLOMATIC : </a:t>
            </a:r>
            <a:r>
              <a:rPr lang="en-US" sz="2000" i="1" dirty="0" err="1">
                <a:latin typeface="Baskerville Old Face" pitchFamily="18" charset="0"/>
              </a:rPr>
              <a:t>Bijaksana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dalam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menangani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individu</a:t>
            </a:r>
            <a:r>
              <a:rPr lang="en-US" sz="2000" i="1" dirty="0">
                <a:latin typeface="Baskerville Old Face" pitchFamily="18" charset="0"/>
              </a:rPr>
              <a:t>;</a:t>
            </a:r>
            <a:endParaRPr lang="en-US" sz="2000" i="1" dirty="0"/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OBSERVANT (</a:t>
            </a:r>
            <a:r>
              <a:rPr lang="en-US" sz="2000" dirty="0" err="1">
                <a:latin typeface="Berlin Sans FB Demi" pitchFamily="34" charset="0"/>
              </a:rPr>
              <a:t>Jeli</a:t>
            </a:r>
            <a:r>
              <a:rPr lang="en-US" sz="2000" dirty="0">
                <a:latin typeface="Berlin Sans FB Demi" pitchFamily="34" charset="0"/>
              </a:rPr>
              <a:t>) :  </a:t>
            </a:r>
            <a:r>
              <a:rPr lang="en-US" sz="2000" dirty="0" err="1">
                <a:latin typeface="Berlin Sans FB Demi" pitchFamily="34" charset="0"/>
              </a:rPr>
              <a:t>S</a:t>
            </a:r>
            <a:r>
              <a:rPr lang="en-US" sz="2000" i="1" dirty="0" err="1">
                <a:latin typeface="Baskerville Old Face" pitchFamily="18" charset="0"/>
              </a:rPr>
              <a:t>ecara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aktif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mengamati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lingkungan</a:t>
            </a:r>
            <a:r>
              <a:rPr lang="en-US" sz="2000" i="1" dirty="0">
                <a:latin typeface="Baskerville Old Face" pitchFamily="18" charset="0"/>
              </a:rPr>
              <a:t> dan </a:t>
            </a:r>
            <a:r>
              <a:rPr lang="en-US" sz="2000" i="1" dirty="0" err="1">
                <a:latin typeface="Baskerville Old Face" pitchFamily="18" charset="0"/>
              </a:rPr>
              <a:t>aktivitas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fisik</a:t>
            </a:r>
            <a:r>
              <a:rPr lang="en-US" sz="2000" i="1" dirty="0">
                <a:latin typeface="Baskerville Old Face" pitchFamily="18" charset="0"/>
              </a:rPr>
              <a:t>;</a:t>
            </a:r>
            <a:endParaRPr lang="en-US" sz="2000" dirty="0"/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PERCEPTIVE: </a:t>
            </a:r>
            <a:r>
              <a:rPr lang="en-US" sz="2000" i="1" dirty="0" err="1">
                <a:latin typeface="Baskerville Old Face" pitchFamily="18" charset="0"/>
              </a:rPr>
              <a:t>Sadar</a:t>
            </a:r>
            <a:r>
              <a:rPr lang="en-US" sz="2000" i="1" dirty="0">
                <a:latin typeface="Baskerville Old Face" pitchFamily="18" charset="0"/>
              </a:rPr>
              <a:t> dan </a:t>
            </a:r>
            <a:r>
              <a:rPr lang="en-US" sz="2000" i="1" dirty="0" err="1">
                <a:latin typeface="Baskerville Old Face" pitchFamily="18" charset="0"/>
              </a:rPr>
              <a:t>mampu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memahami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situasi</a:t>
            </a:r>
            <a:r>
              <a:rPr lang="en-US" sz="2000" i="1" dirty="0"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VERSATILE (</a:t>
            </a:r>
            <a:r>
              <a:rPr lang="en-US" sz="2000" dirty="0" err="1">
                <a:latin typeface="Berlin Sans FB Demi" pitchFamily="34" charset="0"/>
              </a:rPr>
              <a:t>Serbaguna</a:t>
            </a:r>
            <a:r>
              <a:rPr lang="en-US" sz="2000" dirty="0">
                <a:latin typeface="Berlin Sans FB Demi" pitchFamily="34" charset="0"/>
              </a:rPr>
              <a:t>): </a:t>
            </a:r>
            <a:r>
              <a:rPr lang="en-US" sz="2000" i="1" dirty="0" err="1">
                <a:latin typeface="Baskerville Old Face" pitchFamily="18" charset="0"/>
              </a:rPr>
              <a:t>Bijaksana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mampu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beradaptasi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dengan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situasi</a:t>
            </a:r>
            <a:r>
              <a:rPr lang="en-US" sz="2000" i="1" dirty="0">
                <a:latin typeface="Baskerville Old Face" pitchFamily="18" charset="0"/>
              </a:rPr>
              <a:t> yang </a:t>
            </a:r>
            <a:r>
              <a:rPr lang="en-US" sz="2000" i="1" dirty="0" err="1">
                <a:latin typeface="Baskerville Old Face" pitchFamily="18" charset="0"/>
              </a:rPr>
              <a:t>berbeda</a:t>
            </a:r>
            <a:r>
              <a:rPr lang="en-US" sz="2000" i="1" dirty="0">
                <a:latin typeface="Baskerville Old Face" pitchFamily="18" charset="0"/>
              </a:rPr>
              <a:t>;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TENACIOUS (</a:t>
            </a:r>
            <a:r>
              <a:rPr lang="en-US" sz="2000" dirty="0" err="1">
                <a:latin typeface="Berlin Sans FB Demi" pitchFamily="34" charset="0"/>
              </a:rPr>
              <a:t>Ulet</a:t>
            </a:r>
            <a:r>
              <a:rPr lang="en-US" sz="2000" dirty="0">
                <a:latin typeface="Berlin Sans FB Demi" pitchFamily="34" charset="0"/>
              </a:rPr>
              <a:t>) : </a:t>
            </a:r>
            <a:r>
              <a:rPr lang="es-ES" sz="2000" i="1" dirty="0" err="1">
                <a:latin typeface="Baskerville Old Face" pitchFamily="18" charset="0"/>
              </a:rPr>
              <a:t>gigih</a:t>
            </a:r>
            <a:r>
              <a:rPr lang="es-ES" sz="2000" i="1" dirty="0">
                <a:latin typeface="Baskerville Old Face" pitchFamily="18" charset="0"/>
              </a:rPr>
              <a:t> dan </a:t>
            </a:r>
            <a:r>
              <a:rPr lang="es-ES" sz="2000" i="1" dirty="0" err="1">
                <a:latin typeface="Baskerville Old Face" pitchFamily="18" charset="0"/>
              </a:rPr>
              <a:t>fokus</a:t>
            </a:r>
            <a:r>
              <a:rPr lang="es-ES" sz="2000" i="1" dirty="0">
                <a:latin typeface="Baskerville Old Face" pitchFamily="18" charset="0"/>
              </a:rPr>
              <a:t> pada </a:t>
            </a:r>
            <a:r>
              <a:rPr lang="es-ES" sz="2000" i="1" dirty="0" err="1">
                <a:latin typeface="Baskerville Old Face" pitchFamily="18" charset="0"/>
              </a:rPr>
              <a:t>pencapaian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tujuan</a:t>
            </a:r>
            <a:r>
              <a:rPr lang="en-US" sz="2000" i="1" dirty="0">
                <a:latin typeface="Baskerville Old Face" pitchFamily="18" charset="0"/>
              </a:rPr>
              <a:t>;</a:t>
            </a:r>
            <a:endParaRPr lang="en-US" sz="2000" dirty="0"/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DECISIVE: </a:t>
            </a:r>
            <a:r>
              <a:rPr lang="sv-SE" sz="2000" i="1" dirty="0">
                <a:latin typeface="Baskerville Old Face" pitchFamily="18" charset="0"/>
              </a:rPr>
              <a:t>Mampu mencapai kesimpulan tepat waktu berdasarkan penalaran dan analisis logis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SELF RELIANT (</a:t>
            </a:r>
            <a:r>
              <a:rPr lang="en-US" sz="2000" dirty="0" err="1">
                <a:latin typeface="Berlin Sans FB Demi" pitchFamily="34" charset="0"/>
              </a:rPr>
              <a:t>Mandiri</a:t>
            </a:r>
            <a:r>
              <a:rPr lang="en-US" sz="2000" dirty="0">
                <a:latin typeface="Berlin Sans FB Demi" pitchFamily="34" charset="0"/>
              </a:rPr>
              <a:t>) : </a:t>
            </a:r>
            <a:r>
              <a:rPr lang="es-ES" sz="2000" i="1" dirty="0" err="1">
                <a:latin typeface="Baskerville Old Face" pitchFamily="18" charset="0"/>
              </a:rPr>
              <a:t>Mampu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bertindak</a:t>
            </a:r>
            <a:r>
              <a:rPr lang="es-ES" sz="2000" i="1" dirty="0">
                <a:latin typeface="Baskerville Old Face" pitchFamily="18" charset="0"/>
              </a:rPr>
              <a:t> dan </a:t>
            </a:r>
            <a:r>
              <a:rPr lang="es-ES" sz="2000" i="1" dirty="0" err="1">
                <a:latin typeface="Baskerville Old Face" pitchFamily="18" charset="0"/>
              </a:rPr>
              <a:t>berfungsi</a:t>
            </a:r>
            <a:r>
              <a:rPr lang="es-ES" sz="2000" i="1" dirty="0">
                <a:latin typeface="Baskerville Old Face" pitchFamily="18" charset="0"/>
              </a:rPr>
              <a:t> secara independen </a:t>
            </a:r>
            <a:r>
              <a:rPr lang="es-ES" sz="2000" i="1" dirty="0" err="1">
                <a:latin typeface="Baskerville Old Face" pitchFamily="18" charset="0"/>
              </a:rPr>
              <a:t>saat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berinteraksi</a:t>
            </a:r>
            <a:r>
              <a:rPr lang="es-ES" sz="2000" i="1" dirty="0">
                <a:latin typeface="Baskerville Old Face" pitchFamily="18" charset="0"/>
              </a:rPr>
              <a:t> secara </a:t>
            </a:r>
            <a:r>
              <a:rPr lang="es-ES" sz="2000" i="1" dirty="0" err="1">
                <a:latin typeface="Baskerville Old Face" pitchFamily="18" charset="0"/>
              </a:rPr>
              <a:t>efektif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dengan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orang</a:t>
            </a:r>
            <a:r>
              <a:rPr lang="es-ES" sz="2000" i="1" dirty="0">
                <a:latin typeface="Baskerville Old Face" pitchFamily="18" charset="0"/>
              </a:rPr>
              <a:t> </a:t>
            </a:r>
            <a:r>
              <a:rPr lang="es-ES" sz="2000" i="1" dirty="0" err="1">
                <a:latin typeface="Baskerville Old Face" pitchFamily="18" charset="0"/>
              </a:rPr>
              <a:t>lain</a:t>
            </a:r>
            <a:r>
              <a:rPr lang="en-US" sz="2000" dirty="0">
                <a:latin typeface="Berlin Sans FB Demi" pitchFamily="34" charset="0"/>
              </a:rPr>
              <a:t>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itchFamily="34" charset="0"/>
              </a:rPr>
              <a:t>FORTITUDE (</a:t>
            </a:r>
            <a:r>
              <a:rPr lang="en-US" sz="2000" dirty="0" err="1">
                <a:latin typeface="Berlin Sans FB Demi" pitchFamily="34" charset="0"/>
              </a:rPr>
              <a:t>Ketabahan</a:t>
            </a:r>
            <a:r>
              <a:rPr lang="en-US" sz="2000" dirty="0">
                <a:latin typeface="Berlin Sans FB Demi" pitchFamily="34" charset="0"/>
              </a:rPr>
              <a:t>): </a:t>
            </a:r>
            <a:r>
              <a:rPr lang="sv-SE" sz="2000" i="1" dirty="0">
                <a:latin typeface="Baskerville Old Face" pitchFamily="18" charset="0"/>
              </a:rPr>
              <a:t>Mampu bertindak secara bertanggung jawab dan etis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anose="020E0802020502020306" pitchFamily="34" charset="0"/>
              </a:rPr>
              <a:t>OPEN TO IMPROVEMENT : </a:t>
            </a:r>
            <a:r>
              <a:rPr lang="en-US" sz="2000" i="1" dirty="0" err="1">
                <a:latin typeface="Baskerville Old Face" pitchFamily="18" charset="0"/>
              </a:rPr>
              <a:t>Bersedia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belajar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dari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situasi</a:t>
            </a:r>
            <a:r>
              <a:rPr lang="en-US" sz="2000" i="1" dirty="0"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anose="020E0802020502020306" pitchFamily="34" charset="0"/>
              </a:rPr>
              <a:t>CULTURALLY SENSITIVE (</a:t>
            </a:r>
            <a:r>
              <a:rPr lang="en-US" sz="2000" dirty="0" err="1">
                <a:latin typeface="Berlin Sans FB Demi" panose="020E0802020502020306" pitchFamily="34" charset="0"/>
              </a:rPr>
              <a:t>Peka</a:t>
            </a:r>
            <a:r>
              <a:rPr lang="en-US" sz="2000" dirty="0">
                <a:latin typeface="Berlin Sans FB Demi" panose="020E0802020502020306" pitchFamily="34" charset="0"/>
              </a:rPr>
              <a:t> </a:t>
            </a:r>
            <a:r>
              <a:rPr lang="en-US" sz="2000" dirty="0" err="1">
                <a:latin typeface="Berlin Sans FB Demi" panose="020E0802020502020306" pitchFamily="34" charset="0"/>
              </a:rPr>
              <a:t>budaya</a:t>
            </a:r>
            <a:r>
              <a:rPr lang="en-US" sz="2000" dirty="0">
                <a:latin typeface="Berlin Sans FB Demi" panose="020E0802020502020306" pitchFamily="34" charset="0"/>
              </a:rPr>
              <a:t>): </a:t>
            </a:r>
            <a:r>
              <a:rPr lang="en-US" sz="2000" i="1" dirty="0" err="1">
                <a:latin typeface="Baskerville Old Face" pitchFamily="18" charset="0"/>
              </a:rPr>
              <a:t>Jeli</a:t>
            </a:r>
            <a:r>
              <a:rPr lang="en-US" sz="2000" i="1" dirty="0">
                <a:latin typeface="Baskerville Old Face" pitchFamily="18" charset="0"/>
              </a:rPr>
              <a:t> dan </a:t>
            </a:r>
            <a:r>
              <a:rPr lang="en-US" sz="2000" i="1" dirty="0" err="1">
                <a:latin typeface="Baskerville Old Face" pitchFamily="18" charset="0"/>
              </a:rPr>
              <a:t>menghormati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budaya</a:t>
            </a:r>
            <a:r>
              <a:rPr lang="en-US" sz="2000" i="1" dirty="0">
                <a:latin typeface="Baskerville Old Face" pitchFamily="18" charset="0"/>
              </a:rPr>
              <a:t> auditee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2"/>
              </a:buBlip>
            </a:pPr>
            <a:r>
              <a:rPr lang="en-US" sz="2000" dirty="0">
                <a:latin typeface="Berlin Sans FB Demi" panose="020E0802020502020306" pitchFamily="34" charset="0"/>
              </a:rPr>
              <a:t>COLLABORATIVE : </a:t>
            </a:r>
            <a:r>
              <a:rPr lang="en-US" sz="2000" i="1" dirty="0" err="1">
                <a:latin typeface="Baskerville Old Face" pitchFamily="18" charset="0"/>
              </a:rPr>
              <a:t>Berinteraksi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secara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efektif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dengan</a:t>
            </a:r>
            <a:r>
              <a:rPr lang="en-US" sz="2000" i="1" dirty="0">
                <a:latin typeface="Baskerville Old Face" pitchFamily="18" charset="0"/>
              </a:rPr>
              <a:t> orang lain, </a:t>
            </a:r>
            <a:r>
              <a:rPr lang="en-US" sz="2000" i="1" dirty="0" err="1">
                <a:latin typeface="Baskerville Old Face" pitchFamily="18" charset="0"/>
              </a:rPr>
              <a:t>termasuk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anggota</a:t>
            </a:r>
            <a:r>
              <a:rPr lang="en-US" sz="2000" i="1" dirty="0">
                <a:latin typeface="Baskerville Old Face" pitchFamily="18" charset="0"/>
              </a:rPr>
              <a:t> </a:t>
            </a:r>
            <a:r>
              <a:rPr lang="en-US" sz="2000" i="1" dirty="0" err="1">
                <a:latin typeface="Baskerville Old Face" pitchFamily="18" charset="0"/>
              </a:rPr>
              <a:t>tim</a:t>
            </a:r>
            <a:r>
              <a:rPr lang="en-US" sz="2000" i="1" dirty="0">
                <a:latin typeface="Baskerville Old Face" pitchFamily="18" charset="0"/>
              </a:rPr>
              <a:t> audit dan </a:t>
            </a:r>
            <a:r>
              <a:rPr lang="en-US" sz="2000" i="1" dirty="0" err="1">
                <a:latin typeface="Baskerville Old Face" pitchFamily="18" charset="0"/>
              </a:rPr>
              <a:t>personil</a:t>
            </a:r>
            <a:r>
              <a:rPr lang="en-US" sz="2000" i="1" dirty="0">
                <a:latin typeface="Baskerville Old Face" pitchFamily="18" charset="0"/>
              </a:rPr>
              <a:t> auditee.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endParaRPr lang="en-US" sz="2400" i="1" dirty="0">
              <a:latin typeface="Baskerville Old Face" pitchFamily="18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97BE7-B9F6-43AD-8187-031828EA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24" y="0"/>
            <a:ext cx="6901675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6619" y="3921549"/>
            <a:ext cx="679647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99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99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373" y="3464349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Brush Script MT" pitchFamily="66" charset="0"/>
              </a:rPr>
              <a:t>Ringkasan</a:t>
            </a:r>
            <a:endParaRPr lang="en-US" sz="4800" b="1" dirty="0"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006" y="5095089"/>
            <a:ext cx="52806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99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99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3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8912CD-12F9-4999-ABBE-71179848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3766"/>
              </p:ext>
            </p:extLst>
          </p:nvPr>
        </p:nvGraphicFramePr>
        <p:xfrm>
          <a:off x="152400" y="192234"/>
          <a:ext cx="4724399" cy="6392889"/>
        </p:xfrm>
        <a:graphic>
          <a:graphicData uri="http://schemas.openxmlformats.org/drawingml/2006/table">
            <a:tbl>
              <a:tblPr/>
              <a:tblGrid>
                <a:gridCol w="38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Understanding the needs and expectations of interested parties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Determining the scope of the 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Leadership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Environmental policy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Environmental aspects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Compliance obligations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Environmental objectives and planning to achieve them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Planning actions to achieve 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66924" y="5156775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all" spc="0" dirty="0" err="1">
                <a:ln w="9000" cmpd="sng">
                  <a:solidFill>
                    <a:schemeClr val="bg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5400" b="1" cap="all" spc="0" dirty="0">
              <a:ln w="9000" cmpd="sng">
                <a:solidFill>
                  <a:schemeClr val="bg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0643" y="480060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n>
                  <a:solidFill>
                    <a:schemeClr val="bg1"/>
                  </a:solidFill>
                </a:ln>
                <a:latin typeface="Brush Script MT" pitchFamily="66" charset="0"/>
              </a:rPr>
              <a:t>Ringkasan</a:t>
            </a:r>
            <a:endParaRPr lang="en-US" sz="3200" b="1" dirty="0">
              <a:ln>
                <a:solidFill>
                  <a:schemeClr val="bg1"/>
                </a:solidFill>
              </a:ln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9338" y="5842575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all" dirty="0">
                <a:ln w="9000" cmpd="sng">
                  <a:solidFill>
                    <a:schemeClr val="bg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4000" b="1" cap="all" spc="0" dirty="0">
              <a:ln w="9000" cmpd="sng">
                <a:solidFill>
                  <a:schemeClr val="bg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CB0B80D3-EC85-4AAA-A464-8BB9729C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81000" y="6550461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77936"/>
              </p:ext>
            </p:extLst>
          </p:nvPr>
        </p:nvGraphicFramePr>
        <p:xfrm>
          <a:off x="4419600" y="267549"/>
          <a:ext cx="4724400" cy="5980851"/>
        </p:xfrm>
        <a:graphic>
          <a:graphicData uri="http://schemas.openxmlformats.org/drawingml/2006/table">
            <a:tbl>
              <a:tblPr/>
              <a:tblGrid>
                <a:gridCol w="385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Monitoring, measurement, analysis and evaluation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Nonconformity and corrective action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42714" y="4818619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spc="0" normalizeH="0" baseline="0" noProof="0" dirty="0" err="1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persyaratan</a:t>
            </a:r>
            <a:endParaRPr kumimoji="0" lang="en-US" sz="5400" b="1" i="0" u="none" strike="noStrike" kern="1200" cap="all" spc="0" normalizeH="0" baseline="0" noProof="0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Impact" pitchFamily="34" charset="0"/>
              <a:ea typeface="+mn-ea"/>
              <a:cs typeface="Aharoni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714" y="446244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Ringkasan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2714" y="5504419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Iso 14001:2015</a:t>
            </a:r>
          </a:p>
        </p:txBody>
      </p:sp>
      <p:grpSp>
        <p:nvGrpSpPr>
          <p:cNvPr id="1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4" name="Rectangle 1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www.sentral-sistem.com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IEA ISO 14001, I/Rev.02 Copyright@Sentral Sistem April 2016</a:t>
            </a:r>
          </a:p>
        </p:txBody>
      </p:sp>
      <p:pic>
        <p:nvPicPr>
          <p:cNvPr id="1026" name="Picture 2" descr="Image result for support">
            <a:extLst>
              <a:ext uri="{FF2B5EF4-FFF2-40B4-BE49-F238E27FC236}">
                <a16:creationId xmlns:a16="http://schemas.microsoft.com/office/drawing/2014/main" id="{9D825804-E64F-40A2-AF32-0FA0570B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7" y="655755"/>
            <a:ext cx="3957844" cy="36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046062" y="235412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/>
        </p:nvSpPr>
        <p:spPr>
          <a:xfrm rot="5400000">
            <a:off x="3772307" y="3503023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57302" y="406798"/>
            <a:ext cx="3429497" cy="1252890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4616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4616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512364" y="4642089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2093243" y="4067792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69" y="5197916"/>
            <a:ext cx="2469548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4349164" y="2925611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"/>
          <p:cNvSpPr/>
          <p:nvPr/>
        </p:nvSpPr>
        <p:spPr>
          <a:xfrm>
            <a:off x="6615842" y="1787554"/>
            <a:ext cx="2521986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6551" y="4733465"/>
            <a:ext cx="1999265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1906" y="4552562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805856" y="3380275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7084422" y="2232560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1328" y="3553544"/>
            <a:ext cx="193924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7226" y="2390635"/>
            <a:ext cx="158799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32" y="4595796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421" y="3471431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1588" y="2369842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179" y="1111967"/>
            <a:ext cx="3999946" cy="134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3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AUDIT</a:t>
            </a:r>
            <a:endParaRPr kumimoji="0" lang="en-US" sz="8123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1" y="3703728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5" y="2597869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94" y="1503121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99DB60-60FC-4114-A330-90FBE0C3C5C2}"/>
              </a:ext>
            </a:extLst>
          </p:cNvPr>
          <p:cNvSpPr/>
          <p:nvPr/>
        </p:nvSpPr>
        <p:spPr>
          <a:xfrm>
            <a:off x="0" y="6096000"/>
            <a:ext cx="9144000" cy="700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07CDA751-6E5D-4997-AEAE-4537163AD6B2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0067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167"/>
            <a:ext cx="9144000" cy="1318833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35316" y="1743075"/>
            <a:ext cx="6008684" cy="4622991"/>
          </a:xfrm>
          <a:noFill/>
        </p:spPr>
        <p:txBody>
          <a:bodyPr>
            <a:normAutofit fontScale="70000" lnSpcReduction="20000"/>
          </a:bodyPr>
          <a:lstStyle/>
          <a:p>
            <a:pPr>
              <a:spcAft>
                <a:spcPts val="554"/>
              </a:spcAft>
              <a:buClr>
                <a:schemeClr val="tx1"/>
              </a:buClr>
              <a:buNone/>
            </a:pPr>
            <a:r>
              <a:rPr lang="en-US" sz="2585" dirty="0" err="1"/>
              <a:t>Meliputi</a:t>
            </a:r>
            <a:r>
              <a:rPr lang="en-US" sz="2585" dirty="0"/>
              <a:t> </a:t>
            </a:r>
            <a:r>
              <a:rPr lang="en-US" sz="2585" dirty="0" err="1"/>
              <a:t>a.l</a:t>
            </a:r>
            <a:r>
              <a:rPr lang="en-US" sz="2585" dirty="0"/>
              <a:t>: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Konteks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Risiko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dan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Peluang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&amp; </a:t>
            </a:r>
            <a:r>
              <a:rPr lang="en-US" sz="2400" dirty="0" err="1"/>
              <a:t>Persyaratan</a:t>
            </a:r>
            <a:r>
              <a:rPr lang="en-US" sz="2400" dirty="0"/>
              <a:t> Lain.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Membuat</a:t>
            </a:r>
            <a:r>
              <a:rPr lang="en-US" sz="2400" dirty="0"/>
              <a:t> Program Audit, </a:t>
            </a:r>
            <a:r>
              <a:rPr lang="en-US" sz="2400" u="sng" dirty="0" err="1">
                <a:solidFill>
                  <a:srgbClr val="FF0000"/>
                </a:solidFill>
              </a:rPr>
              <a:t>berdasarkan</a:t>
            </a:r>
            <a:r>
              <a:rPr lang="en-US" sz="2400" u="sng" dirty="0">
                <a:solidFill>
                  <a:srgbClr val="FF0000"/>
                </a:solidFill>
              </a:rPr>
              <a:t> proses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perubahan</a:t>
            </a:r>
            <a:r>
              <a:rPr lang="en-US" sz="2400" u="sng" dirty="0">
                <a:solidFill>
                  <a:srgbClr val="FF0000"/>
                </a:solidFill>
              </a:rPr>
              <a:t> yang </a:t>
            </a:r>
            <a:r>
              <a:rPr lang="en-US" sz="2400" u="sng" dirty="0" err="1">
                <a:solidFill>
                  <a:srgbClr val="FF0000"/>
                </a:solidFill>
              </a:rPr>
              <a:t>mempengaruhi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(change management)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Pemilihan</a:t>
            </a:r>
            <a:r>
              <a:rPr lang="en-US" sz="2400" dirty="0"/>
              <a:t> Tim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Konfirmasi</a:t>
            </a:r>
            <a:r>
              <a:rPr lang="en-US" sz="2400" dirty="0"/>
              <a:t> schedule audit  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Pra</a:t>
            </a:r>
            <a:r>
              <a:rPr lang="en-US" sz="2400" dirty="0"/>
              <a:t> Audit 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Pengarahan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Tim Audit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Pembuatan</a:t>
            </a:r>
            <a:r>
              <a:rPr lang="en-US" dirty="0"/>
              <a:t> Checklist Audit</a:t>
            </a:r>
            <a:r>
              <a:rPr lang="en-US" u="sng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berdasarkan</a:t>
            </a:r>
            <a:r>
              <a:rPr lang="en-US" u="sng" dirty="0">
                <a:solidFill>
                  <a:srgbClr val="FF0000"/>
                </a:solidFill>
              </a:rPr>
              <a:t> proses </a:t>
            </a:r>
            <a:r>
              <a:rPr lang="en-US" u="sng" dirty="0" err="1">
                <a:solidFill>
                  <a:srgbClr val="FF0000"/>
                </a:solidFill>
              </a:rPr>
              <a:t>dengan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mempertimbangkan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risiko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peluang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tiap</a:t>
            </a:r>
            <a:r>
              <a:rPr lang="en-US" u="sng" dirty="0">
                <a:solidFill>
                  <a:srgbClr val="FF0000"/>
                </a:solidFill>
              </a:rPr>
              <a:t> proses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691" y="6146991"/>
            <a:ext cx="126796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35" y="2220783"/>
            <a:ext cx="3486482" cy="36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2DBE5-8DB2-486E-97F2-93C33A75A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2B0ED-4BEB-47BD-81C4-36E4144490E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F5E94E9-B686-4C07-B33B-113C4DCF88C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45196011"/>
      </p:ext>
    </p:extLst>
  </p:cSld>
  <p:clrMapOvr>
    <a:masterClrMapping/>
  </p:clrMapOvr>
  <p:transition>
    <p:random/>
    <p:sndAc>
      <p:stSnd>
        <p:snd r:embed="rId2" name="WHOO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103852"/>
            <a:ext cx="2514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800" b="1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Penjelasan</a:t>
            </a:r>
            <a:endParaRPr lang="en-US" sz="48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06476" y="460828"/>
            <a:ext cx="52738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PELATIHAN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970544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 </a:t>
            </a:r>
            <a:r>
              <a:rPr lang="en-US" sz="2400" dirty="0" err="1"/>
              <a:t>pelatihan</a:t>
            </a:r>
            <a:r>
              <a:rPr lang="en-US" sz="2400" dirty="0"/>
              <a:t> :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Teori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intenal</a:t>
            </a:r>
            <a:r>
              <a:rPr lang="en-US" sz="2400" dirty="0"/>
              <a:t> audit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Studi</a:t>
            </a:r>
            <a:r>
              <a:rPr lang="en-US" sz="2400" dirty="0"/>
              <a:t> </a:t>
            </a:r>
            <a:r>
              <a:rPr lang="en-US" sz="2400" dirty="0" err="1"/>
              <a:t>kasus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workshop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Ujian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kelulusan</a:t>
            </a:r>
            <a:r>
              <a:rPr lang="en-US" sz="2400" dirty="0"/>
              <a:t>  ≥ 70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6200" y="3570744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Hasil</a:t>
            </a:r>
            <a:r>
              <a:rPr lang="en-US" sz="2400" dirty="0"/>
              <a:t> Training :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LULUS,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  </a:t>
            </a:r>
            <a:r>
              <a:rPr lang="en-US" sz="2400" b="1" dirty="0"/>
              <a:t>“SUCCESSFUL“</a:t>
            </a:r>
            <a:r>
              <a:rPr lang="en-US" sz="2400" dirty="0"/>
              <a:t> 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TIDAK LULUS,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 </a:t>
            </a:r>
            <a:r>
              <a:rPr lang="en-US" sz="2400" b="1" dirty="0"/>
              <a:t>“ATTENDANCE”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F941459A-36EA-4BB9-ACFD-F1A47CC7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4F70133-535B-4D3F-B8AB-DD402F70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0" y="2297926"/>
            <a:ext cx="3035176" cy="3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8238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mempengaruhi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Sistem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pihak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berkepentingan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SML</a:t>
            </a: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AF90-54ED-4752-B669-F6D326FE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1F598E24-15A1-4774-BEB6-9578F3D8A42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1186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990600"/>
            <a:ext cx="51054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Undang-undang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Pemerintah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Menteri,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konsumen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standar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adopsi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bisnis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3432-655A-4781-B343-7AF0B12B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FA7C4C-D0A4-4618-839C-252DB3D56E2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23931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4742" y="255104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65104" y="1245704"/>
            <a:ext cx="5078896" cy="5638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Program audit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dibuat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berdasarkan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mempertimbangkan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lama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loading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jam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shift)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Keterkaitan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pencemaran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keluhan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Kritikal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proses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berdampak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Status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seberapa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lama proses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dijalankan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Sumberdaya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audit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FA00A-4EBD-484E-A1B2-3035A19C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4B662-E4E4-4AC8-AF87-FE8048B297E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156930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638" y="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20638" y="952500"/>
            <a:ext cx="4953000" cy="36957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anggota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bervariasi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tergantung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Scope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jangkauan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audit)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Personel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(auditor)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menyelesaikan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pengalaman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77160" y="4619624"/>
            <a:ext cx="4953000" cy="2238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independen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mengaudit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areanya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sendiri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Jika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khusus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menunjuk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technical expert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9C21E-CE5D-41C7-8F84-DF977A8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AE26C24B-9E65-44BC-8073-29DF19BCA75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0057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61900" y="762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161900" y="1676400"/>
            <a:ext cx="4982100" cy="5181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Dimaksudkan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Mengkonfirmasikan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jadwal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persetujuan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waktu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diperlukan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check list.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Auditee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record,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personel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bersangkutan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langsung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terhadap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terkait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ruang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area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memadai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B125-D72D-4C20-91C0-9F994C39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1549C22-DF6A-4031-B2CA-18CC35C46CFA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7390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7264" y="57647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45226" y="164327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mengenai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terbaru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Schedule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Masalah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spesifik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Aktifitas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diinvestigasi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CE147-8A85-4DE7-8F6F-A7CFE851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09E46B9-43A7-4B18-8F68-E1927060973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268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5026" y="12192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62988" y="2286000"/>
            <a:ext cx="4953000" cy="457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ISO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14001:2015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2E4C5-899A-44D3-AFEA-84C1D409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8F65FEB1-8BCB-4F56-83E1-C3534BC9C21B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8651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0821" y="9144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08783" y="198120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mengingat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diperiksa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pengaturan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memastikan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cakupan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urutan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jejak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63EAB-35F6-4572-9BD1-7EE1FA4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6EF5721-CE81-4166-8432-B6D4ACB931A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18257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4424" y="3673146"/>
            <a:ext cx="39453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Check list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154" y="3279496"/>
            <a:ext cx="322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Dasar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Pembuatan</a:t>
            </a:r>
            <a:endParaRPr lang="en-US" sz="4000" dirty="0">
              <a:latin typeface="Brush Script MT" pitchFamily="66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1758" y="4420850"/>
            <a:ext cx="284565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162978" y="685800"/>
            <a:ext cx="5029200" cy="4425950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Pencapaian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kinerja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Aktual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dan/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proses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selanjutnya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Risiko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setiap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proses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(Quality Manual,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Standard lain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diadopsi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dijalankan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konsisten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ISO 9001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ISO 45001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ISO 14001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terkait produk, K3L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45EB0912-68E2-4A4C-8C51-3D103FEB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8C5CC-F188-4556-A322-6CEA5D4F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03" y="1065659"/>
            <a:ext cx="2297351" cy="228714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9144000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BDF7B-DF67-4D6E-BC29-DDEF2F0D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D59EE-191E-B748-99DF-D1F0F329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2999"/>
            <a:ext cx="8235340" cy="5334001"/>
          </a:xfrm>
          <a:prstGeom prst="rect">
            <a:avLst/>
          </a:prstGeom>
        </p:spPr>
      </p:pic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A8BE86E0-6166-49D7-9014-82D059A8E32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57200" y="6583363"/>
            <a:ext cx="55626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3302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AD7F8-CB15-4FE0-B64F-9EDEC4E6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8"/>
            <a:ext cx="9144000" cy="6482505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5466179"/>
            <a:ext cx="3368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rush Script MT" pitchFamily="66" charset="0"/>
              </a:rPr>
              <a:t>Introduction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5720" y="6361662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9584" y="2145681"/>
            <a:ext cx="7884831" cy="1595254"/>
          </a:xfrm>
        </p:spPr>
        <p:txBody>
          <a:bodyPr/>
          <a:lstStyle/>
          <a:p>
            <a:pPr marL="0" indent="0">
              <a:buNone/>
            </a:pPr>
            <a:r>
              <a:rPr lang="en-US" sz="2585" dirty="0" err="1"/>
              <a:t>Buat</a:t>
            </a:r>
            <a:r>
              <a:rPr lang="en-US" sz="2585" dirty="0"/>
              <a:t> checklist audit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mempertimbangkan</a:t>
            </a:r>
            <a:r>
              <a:rPr lang="en-US" sz="2585" dirty="0"/>
              <a:t> </a:t>
            </a:r>
            <a:r>
              <a:rPr lang="en-US" sz="2585" dirty="0" err="1"/>
              <a:t>hal-hal</a:t>
            </a:r>
            <a:r>
              <a:rPr lang="en-US" sz="2585" dirty="0"/>
              <a:t> yang </a:t>
            </a:r>
            <a:r>
              <a:rPr lang="en-US" sz="2585" dirty="0" err="1"/>
              <a:t>sudah</a:t>
            </a:r>
            <a:r>
              <a:rPr lang="en-US" sz="2585" dirty="0"/>
              <a:t> </a:t>
            </a:r>
            <a:r>
              <a:rPr lang="en-US" sz="2585" dirty="0" err="1"/>
              <a:t>dijelaskan</a:t>
            </a:r>
            <a:r>
              <a:rPr lang="en-US" sz="2585" dirty="0"/>
              <a:t> </a:t>
            </a:r>
            <a:r>
              <a:rPr lang="en-US" sz="2585" dirty="0" err="1"/>
              <a:t>sebelumnya</a:t>
            </a:r>
            <a:r>
              <a:rPr lang="en-US" sz="2585" dirty="0"/>
              <a:t>.</a:t>
            </a:r>
          </a:p>
          <a:p>
            <a:pPr marL="0" indent="0"/>
            <a:endParaRPr lang="en-US" sz="2585" dirty="0"/>
          </a:p>
          <a:p>
            <a:pPr marL="0" indent="0">
              <a:buNone/>
            </a:pPr>
            <a:endParaRPr lang="en-US" sz="2585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0C929-D87B-4342-8F7D-8C7D66A06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82AE70-1A53-46D3-9A85-54FC982E197C}"/>
              </a:ext>
            </a:extLst>
          </p:cNvPr>
          <p:cNvSpPr txBox="1">
            <a:spLocks/>
          </p:cNvSpPr>
          <p:nvPr/>
        </p:nvSpPr>
        <p:spPr>
          <a:xfrm>
            <a:off x="457200" y="6654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80067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ncanaan 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9144000" cy="6105144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158" y="1289102"/>
            <a:ext cx="39805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Impact" pitchFamily="34" charset="0"/>
              </a:rPr>
              <a:t>FASE II</a:t>
            </a:r>
          </a:p>
          <a:p>
            <a:pPr algn="ctr"/>
            <a:r>
              <a:rPr lang="en-US" sz="5400" b="1" cap="none" spc="0" dirty="0" err="1">
                <a:ln w="2857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Impact" pitchFamily="34" charset="0"/>
              </a:rPr>
              <a:t>Pelaksanaan</a:t>
            </a:r>
            <a:r>
              <a:rPr lang="en-US" sz="5400" b="1" cap="none" spc="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Impact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665" y="2593792"/>
            <a:ext cx="359983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Brush Script MT" pitchFamily="66" charset="0"/>
              </a:rPr>
              <a:t>Audit</a:t>
            </a:r>
            <a:endParaRPr lang="en-US" sz="13800" b="1" cap="none" spc="0" dirty="0">
              <a:ln w="28575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Brush Script MT" pitchFamily="66" charset="0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228228" y="565770"/>
            <a:ext cx="5029200" cy="382111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Meliputi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Opening meeting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laporan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Closing meeting</a:t>
            </a: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880EB7E1-0E92-4F91-BA51-9F36BD2A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88798" y="1037020"/>
            <a:ext cx="27943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Opening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8355" y="1723073"/>
            <a:ext cx="36512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meeting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248151" y="922501"/>
            <a:ext cx="4800599" cy="5257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dipimpin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Lead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58788" marR="0" lvl="1" indent="-285750" algn="l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Memperkenalkan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team audit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adalah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penyimpangan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mengindikasikan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adanya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kelemahan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kesalahan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Rincian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dimana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)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Lain-lain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42686D8D-6046-4341-8AA4-82945A78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7220C1-7AB7-45C4-8800-4827E73F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6" y="3496922"/>
            <a:ext cx="3522586" cy="25023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7" name="Rectangle 6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9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1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200" y="0"/>
            <a:ext cx="48768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00562" y="381000"/>
            <a:ext cx="4410075" cy="5943600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roses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usaha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Conformity, Nonconformity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improvement opportunity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didukung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bukti-bukti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objective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antara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mewawancarai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personil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bertanggung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jawab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langsung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mengobservasi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praktek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dokumentasi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127337"/>
            <a:ext cx="33843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Pelaksanaan</a:t>
            </a:r>
            <a:endParaRPr lang="en-US" sz="6000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26" y="6525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2057400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B63BA0F8-8BD9-4BDD-92C6-4FA83BDB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188075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D9913-6DCF-4D3D-A01D-F928E12A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7168"/>
            <a:ext cx="4267199" cy="24610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19481" y="2288950"/>
            <a:ext cx="2059525" cy="651105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Interview</a:t>
            </a:r>
            <a:endParaRPr kumimoji="0" lang="en-GB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009645" y="1291023"/>
            <a:ext cx="2541792" cy="740394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Observasi</a:t>
            </a:r>
            <a:endParaRPr kumimoji="0" lang="en-GB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002920" y="1752623"/>
            <a:ext cx="2760080" cy="1286383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Periksa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dokumentasi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2833743" y="2152668"/>
            <a:ext cx="1370574" cy="867508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336245" y="2089656"/>
            <a:ext cx="1509830" cy="863112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33495" y="3086117"/>
            <a:ext cx="1987698" cy="2848708"/>
          </a:xfrm>
          <a:prstGeom prst="homePlat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Interview: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Minta Auditee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menjelaskan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ybs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tekanan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suara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seperti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“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Polisi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”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pendengar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089405" y="3086117"/>
            <a:ext cx="2373218" cy="2848708"/>
          </a:xfrm>
          <a:prstGeom prst="homePlat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Cocokan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dengan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kerja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spesifikasi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dll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“Nit Picking” (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mencari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kecil-kecil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)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Peneliti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292556" y="3086117"/>
            <a:ext cx="2178259" cy="2848708"/>
          </a:xfrm>
          <a:prstGeom prst="homePlat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Observasi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aktual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dilapangan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.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Usahakan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tidak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meng-interupsi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yg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sdg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berjalan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19777" y="263748"/>
            <a:ext cx="4352223" cy="631581"/>
          </a:xfrm>
          <a:noFill/>
        </p:spPr>
        <p:txBody>
          <a:bodyPr anchor="b"/>
          <a:lstStyle/>
          <a:p>
            <a:pPr algn="ctr" eaLnBrk="1" hangingPunct="1"/>
            <a:r>
              <a:rPr lang="en-US" sz="2954" i="1" u="sng" dirty="0" err="1"/>
              <a:t>Siklus</a:t>
            </a:r>
            <a:r>
              <a:rPr lang="en-US" sz="2954" i="1" u="sng" dirty="0"/>
              <a:t> </a:t>
            </a:r>
            <a:r>
              <a:rPr lang="en-US" sz="2954" i="1" u="sng" dirty="0" err="1"/>
              <a:t>Pelaksanaan</a:t>
            </a:r>
            <a:r>
              <a:rPr lang="en-US" sz="2954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28566" y="263769"/>
            <a:ext cx="615434" cy="1450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20AA69B2-20FA-4EA2-A6ED-288F9050D129}"/>
              </a:ext>
            </a:extLst>
          </p:cNvPr>
          <p:cNvSpPr txBox="1">
            <a:spLocks/>
          </p:cNvSpPr>
          <p:nvPr/>
        </p:nvSpPr>
        <p:spPr>
          <a:xfrm>
            <a:off x="419481" y="64928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617867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48" y="1648546"/>
            <a:ext cx="8229600" cy="3165253"/>
          </a:xfrm>
        </p:spPr>
        <p:txBody>
          <a:bodyPr/>
          <a:lstStyle/>
          <a:p>
            <a:r>
              <a:rPr lang="en-US" sz="2585" dirty="0"/>
              <a:t>Auditor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mampu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suasana</a:t>
            </a:r>
            <a:r>
              <a:rPr lang="en-US" sz="2585" dirty="0"/>
              <a:t> audit </a:t>
            </a:r>
            <a:r>
              <a:rPr lang="en-US" sz="2585" dirty="0" err="1"/>
              <a:t>nyaman</a:t>
            </a:r>
            <a:endParaRPr lang="en-US" sz="2585" dirty="0"/>
          </a:p>
          <a:p>
            <a:r>
              <a:rPr lang="en-US" sz="2585" dirty="0" err="1"/>
              <a:t>Kondisi</a:t>
            </a:r>
            <a:r>
              <a:rPr lang="en-US" sz="2585" dirty="0"/>
              <a:t> </a:t>
            </a:r>
            <a:r>
              <a:rPr lang="en-US" sz="2585" dirty="0" err="1"/>
              <a:t>nyaman</a:t>
            </a:r>
            <a:r>
              <a:rPr lang="en-US" sz="2585" dirty="0"/>
              <a:t> </a:t>
            </a:r>
            <a:r>
              <a:rPr lang="en-US" sz="2585" dirty="0" err="1"/>
              <a:t>akan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auditee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, </a:t>
            </a:r>
            <a:r>
              <a:rPr lang="en-US" sz="2585" dirty="0" err="1"/>
              <a:t>memberi</a:t>
            </a:r>
            <a:r>
              <a:rPr lang="en-US" sz="2585" dirty="0"/>
              <a:t> </a:t>
            </a:r>
            <a:r>
              <a:rPr lang="en-US" sz="2585" dirty="0" err="1"/>
              <a:t>akses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informasi</a:t>
            </a:r>
            <a:r>
              <a:rPr lang="en-US" sz="2585" dirty="0"/>
              <a:t> </a:t>
            </a:r>
            <a:r>
              <a:rPr lang="en-US" sz="2585" dirty="0" err="1"/>
              <a:t>apa</a:t>
            </a:r>
            <a:r>
              <a:rPr lang="en-US" sz="2585" dirty="0"/>
              <a:t> </a:t>
            </a:r>
            <a:r>
              <a:rPr lang="en-US" sz="2585" dirty="0" err="1"/>
              <a:t>adanya</a:t>
            </a:r>
            <a:endParaRPr lang="en-US" sz="2585" dirty="0"/>
          </a:p>
          <a:p>
            <a:r>
              <a:rPr lang="en-US" sz="2585" dirty="0" err="1"/>
              <a:t>Keberhasilan</a:t>
            </a:r>
            <a:r>
              <a:rPr lang="en-US" sz="2585" dirty="0"/>
              <a:t> Auditor </a:t>
            </a:r>
            <a:r>
              <a:rPr lang="en-US" sz="2585" dirty="0" err="1"/>
              <a:t>adalah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Mampu</a:t>
            </a:r>
            <a:r>
              <a:rPr lang="en-US" sz="2585" dirty="0"/>
              <a:t> </a:t>
            </a:r>
            <a:r>
              <a:rPr lang="en-US" sz="2585" dirty="0" err="1"/>
              <a:t>mengindentifikasi</a:t>
            </a:r>
            <a:r>
              <a:rPr lang="en-US" sz="2585" dirty="0"/>
              <a:t> </a:t>
            </a:r>
            <a:r>
              <a:rPr lang="en-US" sz="2585" dirty="0" err="1"/>
              <a:t>kelemahan</a:t>
            </a:r>
            <a:r>
              <a:rPr lang="en-US" sz="2585" dirty="0"/>
              <a:t> </a:t>
            </a:r>
            <a:r>
              <a:rPr lang="en-US" sz="2585" dirty="0" err="1"/>
              <a:t>sistem</a:t>
            </a:r>
            <a:r>
              <a:rPr lang="en-US" sz="2585" dirty="0"/>
              <a:t>, </a:t>
            </a:r>
            <a:r>
              <a:rPr lang="en-US" sz="2585" b="1" dirty="0" err="1">
                <a:solidFill>
                  <a:schemeClr val="accent1"/>
                </a:solidFill>
              </a:rPr>
              <a:t>Memberi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masukan</a:t>
            </a:r>
            <a:r>
              <a:rPr lang="en-US" sz="2585" dirty="0"/>
              <a:t> </a:t>
            </a:r>
            <a:r>
              <a:rPr lang="en-US" sz="2585" dirty="0" err="1"/>
              <a:t>untuk</a:t>
            </a:r>
            <a:r>
              <a:rPr lang="en-US" sz="2585" dirty="0"/>
              <a:t> </a:t>
            </a:r>
            <a:r>
              <a:rPr lang="en-US" sz="2585" dirty="0" err="1"/>
              <a:t>peningkatan</a:t>
            </a:r>
            <a:r>
              <a:rPr lang="en-US" sz="2585" dirty="0"/>
              <a:t> </a:t>
            </a:r>
            <a:r>
              <a:rPr lang="en-US" sz="2585" dirty="0" err="1"/>
              <a:t>kinerja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Auditee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menerima</a:t>
            </a:r>
            <a:r>
              <a:rPr lang="en-US" sz="2585" dirty="0"/>
              <a:t> </a:t>
            </a:r>
            <a:r>
              <a:rPr lang="en-US" sz="2585" dirty="0" err="1"/>
              <a:t>temuan</a:t>
            </a:r>
            <a:r>
              <a:rPr lang="en-US" sz="2585" dirty="0"/>
              <a:t>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berterimakasih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dirty="0" err="1"/>
              <a:t>kepada</a:t>
            </a:r>
            <a:r>
              <a:rPr lang="en-US" sz="2585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63" y="5077570"/>
            <a:ext cx="8572560" cy="887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Selain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Auditor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juga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harus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non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seperti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CFE10-0393-4127-8952-42CEDF1E3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 ISO 45001:2018 1/ Rev 0 (c)Copyright.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Sentral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Nov 2018</a:t>
            </a:r>
          </a:p>
        </p:txBody>
      </p:sp>
    </p:spTree>
    <p:extLst>
      <p:ext uri="{BB962C8B-B14F-4D97-AF65-F5344CB8AC3E}">
        <p14:creationId xmlns:p14="http://schemas.microsoft.com/office/powerpoint/2010/main" val="1250191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343400" y="1524000"/>
            <a:ext cx="46053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Progressive Hostility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bertahap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 </a:t>
            </a: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kebanyakan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interview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diawali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damai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peaceably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tetapi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berteman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pergerakan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waktu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seiring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ditemukannya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banyak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cenderung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intimidasi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mulai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lelah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7C57-B3AE-45A1-8241-E050A0D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72839735-4F68-4577-8AA2-B575B742F195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4419600" y="1371600"/>
            <a:ext cx="4419600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	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Melunakkan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menurunkan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nada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sehingga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berkesan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mencecar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memojokan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Lebih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terbuka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mendengarkan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Menyelipkan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humor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segar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mencairkan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suasana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4C2-E29A-4D36-AE97-9469342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51CDBB3C-1080-4CC6-BC14-CEAF9E9D5237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212" y="1477962"/>
            <a:ext cx="470058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Sudden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mendadak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berlangsung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begitu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menemukan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temuan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oleh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khawatir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ditegur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545F3-7016-4E0D-A764-EB2F675A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B5BDA727-6694-456D-AB94-547646FD24E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14478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lain:	</a:t>
            </a:r>
          </a:p>
          <a:p>
            <a:pPr marL="0" marR="0" lvl="1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Menjelaskan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bahwa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terjadi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mungkin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karena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ketidakjelasan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instruksi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jelas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mengindikasikan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kelemahan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the job training/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sosialisasi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terhadap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baru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)`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F95A-B322-40A1-B903-D64957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1B14EC07-4309-419F-BA09-5C2A035FFCA6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728913" y="3044825"/>
            <a:ext cx="3551237" cy="1831976"/>
          </a:xfrm>
          <a:prstGeom prst="ellipse">
            <a:avLst/>
          </a:prstGeom>
          <a:solidFill>
            <a:srgbClr val="009900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3070225" y="3621088"/>
            <a:ext cx="2897188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n-ea"/>
                <a:cs typeface="+mn-cs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763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ISO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The International Organization for Standardization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176/SC 2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Quality Systems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207/SC 1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Environmental Management Systems 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283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Occupational Health &amp; Safety Management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400425" y="2762250"/>
            <a:ext cx="2312988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0" normalizeH="0" baseline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 Black"/>
                <a:ea typeface="+mn-ea"/>
                <a:cs typeface="+mn-cs"/>
              </a:rPr>
              <a:t>Komite</a:t>
            </a:r>
            <a:r>
              <a:rPr kumimoji="0" lang="en-US" sz="3600" i="0" u="none" strike="noStrike" kern="1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 Black"/>
                <a:ea typeface="+mn-ea"/>
                <a:cs typeface="+mn-cs"/>
              </a:rPr>
              <a:t> </a:t>
            </a:r>
            <a:r>
              <a:rPr kumimoji="0" lang="en-US" sz="3600" i="0" u="none" strike="noStrike" kern="10" normalizeH="0" baseline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 Black"/>
                <a:ea typeface="+mn-ea"/>
                <a:cs typeface="+mn-cs"/>
              </a:rPr>
              <a:t>Perumus</a:t>
            </a:r>
            <a:endParaRPr kumimoji="0" lang="en-US" sz="3600" i="0" u="none" strike="noStrike" kern="1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Black"/>
              <a:ea typeface="+mn-ea"/>
              <a:cs typeface="+mn-cs"/>
            </a:endParaRP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3695700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228600" y="3657600"/>
            <a:ext cx="2255838" cy="90019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35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9001:2015,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14001:2015,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OHSAS 18001:2007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45001:2018</a:t>
            </a:r>
            <a:endParaRPr kumimoji="0" lang="en-US" sz="3600" b="0" i="0" u="none" strike="noStrike" kern="10" cap="none" spc="0" normalizeH="0" baseline="0" noProof="0" dirty="0">
              <a:ln w="9525">
                <a:noFill/>
                <a:round/>
                <a:headEnd/>
                <a:tailEnd/>
              </a:ln>
              <a:solidFill>
                <a:srgbClr val="3333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0"/>
            <a:ext cx="2489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Pendahuluan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2475" y="3172807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Guidelines for Auditing Management Systems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9B225-A68C-45B5-B1BA-7A4D1811F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 ISO </a:t>
            </a: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14001:2015 /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Rev 03 (c)Copyright. Sentral Sistem,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Desember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6371-AD8F-469A-B76E-02C7ABCA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" y="1253288"/>
            <a:ext cx="4572000" cy="52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marR="0" lvl="0" indent="-363538" algn="just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Immediate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ikap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langsung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ditunjukkan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sibuk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bagaimana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kalau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minggu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sebentar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meeting,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biasanya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meng-indikasikan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lemahnya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komitmen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suppot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kurang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dianggap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984D8-8783-4BD7-9876-11402016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8D30E8F4-7B07-49B0-B8CC-A82F0DB080A9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295400"/>
            <a:ext cx="449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perlu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ribut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apakah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kebetulan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urusan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mendadak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diduga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ditinggalkan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schedule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penggantinya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terjadi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karena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kurangnya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komitment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catat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informasikan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Lead Auditor. Lead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menyampaikan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masalah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C1C9-D432-4E85-847F-294BEC8E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21D508AC-6D23-440F-A4F1-F96A9F264CDC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295" y="1077222"/>
            <a:ext cx="465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Kelemahan</a:t>
            </a:r>
            <a:r>
              <a:rPr lang="en-US" sz="3200" dirty="0">
                <a:latin typeface="Impact" pitchFamily="34" charset="0"/>
              </a:rPr>
              <a:t> </a:t>
            </a:r>
            <a:r>
              <a:rPr lang="en-US" sz="3200" dirty="0" err="1">
                <a:latin typeface="Impact" pitchFamily="34" charset="0"/>
              </a:rPr>
              <a:t>selama</a:t>
            </a:r>
            <a:r>
              <a:rPr lang="en-US" sz="3200" dirty="0">
                <a:latin typeface="Impact" pitchFamily="34" charset="0"/>
              </a:rPr>
              <a:t> proses</a:t>
            </a:r>
          </a:p>
        </p:txBody>
      </p:sp>
      <p:pic>
        <p:nvPicPr>
          <p:cNvPr id="15" name="Picture 14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953000" y="245052"/>
            <a:ext cx="308770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67737" y="2067176"/>
            <a:ext cx="8801286" cy="372721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ISO 9001, ISO 14001,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ISO 45001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 manajemen K3L ?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corrective action ?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review ?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kreatif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menggali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kelemahan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percaya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pernyataan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lebih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Puas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keberadaan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penelitian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lapangan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Menyatakan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OK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diberikan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tanpa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173214AB-EB8C-4266-9740-D06D0D3BFB9D}"/>
              </a:ext>
            </a:extLst>
          </p:cNvPr>
          <p:cNvSpPr txBox="1">
            <a:spLocks/>
          </p:cNvSpPr>
          <p:nvPr/>
        </p:nvSpPr>
        <p:spPr>
          <a:xfrm>
            <a:off x="261644" y="608969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098" y="685800"/>
            <a:ext cx="245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Impact" pitchFamily="34" charset="0"/>
              </a:rPr>
              <a:t>Teknik-teknik</a:t>
            </a:r>
            <a:endParaRPr lang="en-US" sz="32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990600"/>
            <a:ext cx="42979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sampling</a:t>
            </a: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413250" y="533400"/>
            <a:ext cx="4578350" cy="4824412"/>
          </a:xfrm>
          <a:prstGeom prst="rect">
            <a:avLst/>
          </a:prstGeom>
        </p:spPr>
        <p:txBody>
          <a:bodyPr/>
          <a:lstStyle/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Vertical Slice Sampling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Mengambil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element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aturan 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Horizontal Slice Sampling                                                        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Konsentrasi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elemen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9F61540-6A29-4170-B9D4-C327259948AF}"/>
              </a:ext>
            </a:extLst>
          </p:cNvPr>
          <p:cNvSpPr txBox="1">
            <a:spLocks/>
          </p:cNvSpPr>
          <p:nvPr/>
        </p:nvSpPr>
        <p:spPr>
          <a:xfrm>
            <a:off x="342714" y="613476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1377" y="304800"/>
            <a:ext cx="8229600" cy="1055077"/>
          </a:xfrm>
        </p:spPr>
        <p:txBody>
          <a:bodyPr/>
          <a:lstStyle/>
          <a:p>
            <a:pPr eaLnBrk="1" hangingPunct="1"/>
            <a:r>
              <a:rPr lang="en-US" sz="2585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037767" y="2130852"/>
            <a:ext cx="1305165" cy="7740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22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316942" y="1474417"/>
            <a:ext cx="2249334" cy="6321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tidak </a:t>
            </a: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531203" y="2763923"/>
            <a:ext cx="1899944" cy="660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6794013" y="1474417"/>
            <a:ext cx="1668150" cy="660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499599" y="2365338"/>
            <a:ext cx="2488194" cy="179664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tinggi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Potensi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melihat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ketidakefektifan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5635503" y="2897272"/>
            <a:ext cx="797169" cy="46452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5701972" y="1607767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410586" y="1739652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476529" y="2777110"/>
            <a:ext cx="863111" cy="464527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31306" y="4226376"/>
            <a:ext cx="7529146" cy="1626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Performa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di area A 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A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saat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melaksanakan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audit</a:t>
            </a:r>
          </a:p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perawatan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tanyakan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apa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tersebut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3769"/>
            <a:ext cx="681377" cy="6330462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719CEB0C-A6AC-4C1B-A72D-85DE17EE15D4}"/>
              </a:ext>
            </a:extLst>
          </p:cNvPr>
          <p:cNvSpPr txBox="1">
            <a:spLocks/>
          </p:cNvSpPr>
          <p:nvPr/>
        </p:nvSpPr>
        <p:spPr>
          <a:xfrm>
            <a:off x="742779" y="6270696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00223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9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1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04800" y="1600200"/>
            <a:ext cx="67818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sebenarnya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ketahui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Pilih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istilah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artinya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menghindari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berbeda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tubuh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nada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memerlukan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sehingga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Pastikan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lawan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bicara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mengerti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maksud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ingin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sampaikan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bila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mereka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tampak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bingung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tanyakan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kontak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mata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waktu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berkomunikasi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4572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34" y="76200"/>
            <a:ext cx="4612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Teknik-teknik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komunikasi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0" y="587514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Saat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21" name="Footer Placeholder 10">
            <a:extLst>
              <a:ext uri="{FF2B5EF4-FFF2-40B4-BE49-F238E27FC236}">
                <a16:creationId xmlns:a16="http://schemas.microsoft.com/office/drawing/2014/main" id="{B229311A-3F7C-4161-98AF-4B36B3C8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27"/>
          <p:cNvSpPr txBox="1">
            <a:spLocks noChangeArrowheads="1"/>
          </p:cNvSpPr>
          <p:nvPr/>
        </p:nvSpPr>
        <p:spPr>
          <a:xfrm>
            <a:off x="228600" y="381000"/>
            <a:ext cx="6705600" cy="58674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memperhatikan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menjamin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mendengar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metode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Paraphasing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kata-kata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begitu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Menunggu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selesai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berbicara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mengajukan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interupsi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respon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terpaksa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Kesimpulan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akhir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kesempatan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mengkoreksi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kesalahpengertian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3838C461-1026-4F8E-B4BC-250A45CD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698" y="1536736"/>
            <a:ext cx="383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Brush Script MT" pitchFamily="66" charset="0"/>
              </a:rPr>
              <a:t>Teknik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komunikasi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saat</a:t>
            </a:r>
            <a:r>
              <a:rPr lang="en-US" sz="3600" dirty="0"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533400"/>
            <a:ext cx="4665662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Open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membutuhkan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Probing question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Closed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kepastian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01EAFEB7-16D6-4D3F-BE0F-0566BD6B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D1915-C555-4D29-8745-2297C2D4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2" y="2144249"/>
            <a:ext cx="4072202" cy="20361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971703"/>
              </p:ext>
            </p:extLst>
          </p:nvPr>
        </p:nvGraphicFramePr>
        <p:xfrm>
          <a:off x="76200" y="967104"/>
          <a:ext cx="8915400" cy="48313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Open Question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Probing Question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Closed Question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Keuntungannya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adalah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dengan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satu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pertanyaan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kita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mendapat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informasi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yang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banyak</a:t>
                      </a:r>
                      <a:endParaRPr kumimoji="0" lang="en-US" sz="15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Keuntungannya adalah dengan pertanyaan ini kita mendapat informasi tertentu secara mendetail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Keuntungannya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Contoh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: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Dapatkah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anda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jelaskan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mengenai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metode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Identifikasi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Aspek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Bahaya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Penilaian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Pengendalian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Dampak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Resikonya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?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Contoh :  Berapa hasil pengukuran kebisingan diarea produksi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Contoh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: </a:t>
                      </a:r>
                      <a:r>
                        <a:rPr kumimoji="0" lang="id-ID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Kelemahannya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Kelemahannya a.l bila Auditor tidak jeli dalam memilih informasi dan intensive dalam menanyakannya maka informasi yang diterima bias dari tujuan audit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Kelemahannya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a.l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bila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Auditor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terlalu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sering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menggunakannya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berakibat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audit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tidak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hidup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dan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informasi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yang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didapat</a:t>
                      </a:r>
                      <a:r>
                        <a:rPr kumimoji="0" 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-76200"/>
            <a:ext cx="225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latin typeface="Brush Script MT" pitchFamily="66" charset="0"/>
              </a:rPr>
              <a:t>Teknik</a:t>
            </a:r>
            <a:r>
              <a:rPr lang="en-US" sz="6600" dirty="0">
                <a:latin typeface="Brush Script MT" pitchFamily="66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-117396"/>
            <a:ext cx="418896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Impact" pitchFamily="34" charset="0"/>
              </a:rPr>
              <a:t>wawancara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2CB0D150-447F-495B-B22A-7E0A2FB6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2171700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609721" y="0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405825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-76200"/>
            <a:ext cx="2180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143000"/>
            <a:ext cx="662940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filing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jelas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mentransfer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klaim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memilih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sample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diperiksa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seharusnya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plating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grove 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194" y="0"/>
            <a:ext cx="35081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52172" y="179898"/>
            <a:ext cx="23631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135559"/>
            <a:ext cx="47099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K3 DAN </a:t>
            </a:r>
            <a:r>
              <a:rPr lang="en-US" sz="4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lingkungan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5431" y="554286"/>
            <a:ext cx="168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rush Script MT" pitchFamily="66" charset="0"/>
              </a:rPr>
              <a:t>Tujuan</a:t>
            </a:r>
            <a:r>
              <a:rPr lang="en-US" sz="4000" dirty="0">
                <a:solidFill>
                  <a:schemeClr val="bg1"/>
                </a:solidFill>
                <a:latin typeface="Brush Script MT" pitchFamily="66" charset="0"/>
              </a:rPr>
              <a:t>  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>
          <a:xfrm>
            <a:off x="68635" y="2028042"/>
            <a:ext cx="5410200" cy="44196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menentukan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K3 dan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ingkungan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Standard ISO 14001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 2015</a:t>
            </a: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memverifikasi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kebijakan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ditetapkan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keefektifan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rangka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memenuhi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dan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pencapaian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SM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perusahaan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mengidentifikasi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Efektivitas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diperlukan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78" y="256401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922E0BEC-601F-4845-8265-3D21AF67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6784" y="6477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027237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666999" y="1295400"/>
            <a:ext cx="62484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menimbulkan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77C0630F-11B3-4419-820B-8968FA12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072357" y="3429794"/>
            <a:ext cx="6858000" cy="158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2400" y="14478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salah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ISO 14001</a:t>
            </a:r>
            <a:endParaRPr lang="en-ID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49972"/>
            <a:ext cx="426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Tidak dilakukan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pengolahan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limbah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dan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dialirkan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badan air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4358675"/>
            <a:ext cx="2971800" cy="2499325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FEF3D45B-5F61-410F-8C12-C7563F53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20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778119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id-ID" sz="2000" b="1" dirty="0">
                <a:latin typeface="Century Gothic" pitchFamily="34" charset="0"/>
              </a:rPr>
              <a:t>ISO 14001</a:t>
            </a:r>
            <a:r>
              <a:rPr lang="en-ID" sz="2000" b="1" dirty="0">
                <a:latin typeface="Century Gothic" pitchFamily="34" charset="0"/>
              </a:rPr>
              <a:t> </a:t>
            </a: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40DA12A2-30D3-481A-A297-68FC5457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322885" y="695325"/>
            <a:ext cx="4744915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Kejelasan temuan akan mempermudah orang memahami permasalahannya.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Pastikan temuan anda sudah menggunakan prinsip PLOR (Problem, Location, Objectives Evidence, Reference)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1" name="Footer Placeholder 10">
            <a:extLst>
              <a:ext uri="{FF2B5EF4-FFF2-40B4-BE49-F238E27FC236}">
                <a16:creationId xmlns:a16="http://schemas.microsoft.com/office/drawing/2014/main" id="{8C86D9BA-CAF3-478B-801E-96D97A77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  <p:transition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19600" y="533400"/>
            <a:ext cx="4504592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chemeClr val="bg1"/>
                </a:solidFill>
                <a:latin typeface="Comic Sans MS" pitchFamily="66" charset="0"/>
              </a:rPr>
              <a:t>Contoh</a:t>
            </a:r>
            <a:r>
              <a:rPr lang="en-US" sz="3200" b="0" dirty="0">
                <a:solidFill>
                  <a:schemeClr val="bg1"/>
                </a:solidFill>
                <a:latin typeface="Comic Sans MS" pitchFamily="66" charset="0"/>
              </a:rPr>
              <a:t> :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konsisten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dilakukan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misal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pada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dept. Purchasing </a:t>
            </a:r>
          </a:p>
          <a:p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PT ABC, form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evaluasinya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masih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diisi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tidak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sesuai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yang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diminta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oleh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Instruksi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Kerja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Supplier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1828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0550" y="25101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357693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34286" y="5029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EA4B239D-37F7-44F1-AF14-4368012E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4C7150-ED27-45C3-BBB6-422EEC3EE302}"/>
              </a:ext>
            </a:extLst>
          </p:cNvPr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08E407-A329-4A79-9E1C-445E3199E37F}"/>
              </a:ext>
            </a:extLst>
          </p:cNvPr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</p:spTree>
  </p:cSld>
  <p:clrMapOvr>
    <a:masterClrMapping/>
  </p:clrMapOvr>
  <p:transition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4635" y="4572000"/>
            <a:ext cx="39993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meeting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67600" y="41910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mpact" pitchFamily="34" charset="0"/>
              </a:rPr>
              <a:t>Closing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4724399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Memperkenalkan</a:t>
            </a:r>
            <a:r>
              <a:rPr lang="en-US" sz="1600" b="1" dirty="0">
                <a:latin typeface="Century Gothic" pitchFamily="34" charset="0"/>
              </a:rPr>
              <a:t> audit team (</a:t>
            </a:r>
            <a:r>
              <a:rPr lang="en-US" sz="1600" b="1" dirty="0" err="1">
                <a:latin typeface="Century Gothic" pitchFamily="34" charset="0"/>
              </a:rPr>
              <a:t>apabila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ada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peserta</a:t>
            </a:r>
            <a:r>
              <a:rPr lang="en-US" sz="1600" b="1" dirty="0">
                <a:latin typeface="Century Gothic" pitchFamily="34" charset="0"/>
              </a:rPr>
              <a:t> yang </a:t>
            </a:r>
            <a:r>
              <a:rPr lang="en-US" sz="1600" b="1" dirty="0" err="1">
                <a:latin typeface="Century Gothic" pitchFamily="34" charset="0"/>
              </a:rPr>
              <a:t>tidak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ikut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pada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saat</a:t>
            </a:r>
            <a:r>
              <a:rPr lang="en-US" sz="1600" b="1" dirty="0">
                <a:latin typeface="Century Gothic" pitchFamily="34" charset="0"/>
              </a:rPr>
              <a:t> opening meeting )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Mereview</a:t>
            </a:r>
            <a:r>
              <a:rPr lang="en-US" sz="1600" b="1" dirty="0">
                <a:latin typeface="Century Gothic" pitchFamily="34" charset="0"/>
              </a:rPr>
              <a:t> scope </a:t>
            </a:r>
            <a:r>
              <a:rPr lang="en-US" sz="1600" b="1" dirty="0" err="1">
                <a:latin typeface="Century Gothic" pitchFamily="34" charset="0"/>
              </a:rPr>
              <a:t>dan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tujuan</a:t>
            </a:r>
            <a:r>
              <a:rPr lang="en-US" sz="1600" b="1" dirty="0"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Hasil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keseluruhan</a:t>
            </a:r>
            <a:r>
              <a:rPr lang="en-US" sz="1600" b="1" dirty="0"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>
                <a:latin typeface="Century Gothic" pitchFamily="34" charset="0"/>
              </a:rPr>
              <a:t>Improvement </a:t>
            </a:r>
            <a:r>
              <a:rPr lang="en-US" sz="1600" b="1" dirty="0" err="1">
                <a:latin typeface="Century Gothic" pitchFamily="34" charset="0"/>
              </a:rPr>
              <a:t>dan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praktek-praktek</a:t>
            </a:r>
            <a:r>
              <a:rPr lang="en-US" sz="1600" b="1" dirty="0">
                <a:latin typeface="Century Gothic" pitchFamily="34" charset="0"/>
              </a:rPr>
              <a:t> yang </a:t>
            </a:r>
            <a:r>
              <a:rPr lang="en-US" sz="1600" b="1" dirty="0" err="1">
                <a:latin typeface="Century Gothic" pitchFamily="34" charset="0"/>
              </a:rPr>
              <a:t>baik</a:t>
            </a:r>
            <a:r>
              <a:rPr lang="en-US" sz="1600" b="1" dirty="0">
                <a:latin typeface="Century Gothic" pitchFamily="34" charset="0"/>
              </a:rPr>
              <a:t> (Strong point)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Penjelasan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masalah</a:t>
            </a:r>
            <a:r>
              <a:rPr lang="en-US" sz="1600" b="1" dirty="0">
                <a:latin typeface="Century Gothic" pitchFamily="34" charset="0"/>
              </a:rPr>
              <a:t> yang </a:t>
            </a:r>
            <a:r>
              <a:rPr lang="en-US" sz="1600" b="1" dirty="0" err="1">
                <a:latin typeface="Century Gothic" pitchFamily="34" charset="0"/>
              </a:rPr>
              <a:t>ditemukan</a:t>
            </a:r>
            <a:r>
              <a:rPr lang="en-US" sz="1600" b="1" dirty="0">
                <a:latin typeface="Century Gothic" pitchFamily="34" charset="0"/>
              </a:rPr>
              <a:t> (</a:t>
            </a:r>
            <a:r>
              <a:rPr lang="en-US" sz="1600" b="1" dirty="0" err="1">
                <a:latin typeface="Century Gothic" pitchFamily="34" charset="0"/>
              </a:rPr>
              <a:t>nonconformances</a:t>
            </a:r>
            <a:r>
              <a:rPr lang="en-US" sz="1600" b="1" dirty="0">
                <a:latin typeface="Century Gothic" pitchFamily="34" charset="0"/>
              </a:rPr>
              <a:t>) </a:t>
            </a:r>
            <a:r>
              <a:rPr lang="en-US" sz="1600" b="1" dirty="0" err="1">
                <a:latin typeface="Century Gothic" pitchFamily="34" charset="0"/>
              </a:rPr>
              <a:t>dengan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akibat</a:t>
            </a:r>
            <a:r>
              <a:rPr lang="en-US" sz="1600" b="1" dirty="0">
                <a:latin typeface="Century Gothic" pitchFamily="34" charset="0"/>
              </a:rPr>
              <a:t> yang </a:t>
            </a:r>
            <a:r>
              <a:rPr lang="en-US" sz="1600" b="1" dirty="0" err="1">
                <a:latin typeface="Century Gothic" pitchFamily="34" charset="0"/>
              </a:rPr>
              <a:t>dapat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ditimbulkan</a:t>
            </a:r>
            <a:endParaRPr lang="en-US" sz="1600" b="1" dirty="0"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Menjelaskan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bahwa</a:t>
            </a:r>
            <a:r>
              <a:rPr lang="en-US" sz="1600" b="1" dirty="0">
                <a:latin typeface="Century Gothic" pitchFamily="34" charset="0"/>
              </a:rPr>
              <a:t> audit </a:t>
            </a:r>
            <a:r>
              <a:rPr lang="en-US" sz="1600" b="1" dirty="0" err="1">
                <a:latin typeface="Century Gothic" pitchFamily="34" charset="0"/>
              </a:rPr>
              <a:t>adalah</a:t>
            </a:r>
            <a:r>
              <a:rPr lang="en-US" sz="1600" b="1" dirty="0">
                <a:latin typeface="Century Gothic" pitchFamily="34" charset="0"/>
              </a:rPr>
              <a:t> sampling </a:t>
            </a:r>
            <a:r>
              <a:rPr lang="en-US" sz="1600" b="1" dirty="0" err="1">
                <a:latin typeface="Century Gothic" pitchFamily="34" charset="0"/>
              </a:rPr>
              <a:t>bahwa</a:t>
            </a:r>
            <a:r>
              <a:rPr lang="en-US" sz="1600" b="1" dirty="0">
                <a:latin typeface="Century Gothic" pitchFamily="34" charset="0"/>
              </a:rPr>
              <a:t> problem yang </a:t>
            </a:r>
            <a:r>
              <a:rPr lang="en-US" sz="1600" b="1" dirty="0" err="1">
                <a:latin typeface="Century Gothic" pitchFamily="34" charset="0"/>
              </a:rPr>
              <a:t>ditemukan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dapat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terjadi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pada</a:t>
            </a:r>
            <a:r>
              <a:rPr lang="en-US" sz="1600" b="1" dirty="0">
                <a:latin typeface="Century Gothic" pitchFamily="34" charset="0"/>
              </a:rPr>
              <a:t> area yang lain, </a:t>
            </a:r>
            <a:r>
              <a:rPr lang="en-US" sz="1600" b="1" dirty="0" err="1">
                <a:latin typeface="Century Gothic" pitchFamily="34" charset="0"/>
              </a:rPr>
              <a:t>sehingga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tindakan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koreksi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tidak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hanya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dilakukan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terhadap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hasil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temuan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tetapi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juga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terhadap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sistem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dimana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nonconformances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tersebut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ditemukan</a:t>
            </a:r>
            <a:endParaRPr lang="en-US" sz="1600" b="1" dirty="0"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Rekomendasi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untuk</a:t>
            </a:r>
            <a:r>
              <a:rPr lang="en-US" sz="1600" b="1" dirty="0">
                <a:latin typeface="Century Gothic" pitchFamily="34" charset="0"/>
              </a:rPr>
              <a:t> improvement </a:t>
            </a:r>
            <a:r>
              <a:rPr lang="en-US" sz="1600" b="1" dirty="0" err="1">
                <a:latin typeface="Century Gothic" pitchFamily="34" charset="0"/>
              </a:rPr>
              <a:t>dimasa</a:t>
            </a:r>
            <a:r>
              <a:rPr lang="en-US" sz="1600" b="1" dirty="0">
                <a:latin typeface="Century Gothic" pitchFamily="34" charset="0"/>
              </a:rPr>
              <a:t> yang </a:t>
            </a:r>
            <a:r>
              <a:rPr lang="en-US" sz="1600" b="1" dirty="0" err="1">
                <a:latin typeface="Century Gothic" pitchFamily="34" charset="0"/>
              </a:rPr>
              <a:t>akan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datang</a:t>
            </a:r>
            <a:r>
              <a:rPr lang="en-US" sz="1600" b="1" dirty="0">
                <a:latin typeface="Century Gothic" pitchFamily="34" charset="0"/>
              </a:rPr>
              <a:t> (</a:t>
            </a:r>
            <a:r>
              <a:rPr lang="en-US" sz="1600" b="1" dirty="0" err="1">
                <a:latin typeface="Century Gothic" pitchFamily="34" charset="0"/>
              </a:rPr>
              <a:t>bila</a:t>
            </a:r>
            <a:r>
              <a:rPr lang="en-US" sz="1600" b="1" dirty="0">
                <a:latin typeface="Century Gothic" pitchFamily="34" charset="0"/>
              </a:rPr>
              <a:t> </a:t>
            </a:r>
            <a:r>
              <a:rPr lang="en-US" sz="1600" b="1" dirty="0" err="1">
                <a:latin typeface="Century Gothic" pitchFamily="34" charset="0"/>
              </a:rPr>
              <a:t>ada</a:t>
            </a:r>
            <a:r>
              <a:rPr lang="en-US" sz="1600" b="1" dirty="0">
                <a:latin typeface="Century Gothic" pitchFamily="34" charset="0"/>
              </a:rPr>
              <a:t>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latin typeface="Century Gothic" pitchFamily="34" charset="0"/>
              </a:rPr>
              <a:t>Rencana</a:t>
            </a:r>
            <a:r>
              <a:rPr lang="en-US" sz="1600" b="1" dirty="0">
                <a:latin typeface="Century Gothic" pitchFamily="34" charset="0"/>
              </a:rPr>
              <a:t> follow up / </a:t>
            </a:r>
            <a:r>
              <a:rPr lang="en-US" sz="1600" b="1" dirty="0" err="1">
                <a:latin typeface="Century Gothic" pitchFamily="34" charset="0"/>
              </a:rPr>
              <a:t>verifikasi</a:t>
            </a:r>
            <a:r>
              <a:rPr lang="en-US" sz="1600" b="1" dirty="0">
                <a:latin typeface="Century Gothic" pitchFamily="34" charset="0"/>
              </a:rPr>
              <a:t>   </a:t>
            </a:r>
            <a:endParaRPr lang="en-GB" sz="1600" b="1" dirty="0">
              <a:latin typeface="Century Gothic" pitchFamily="34" charset="0"/>
            </a:endParaRP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143C6F8A-81B6-4A83-979A-217F6E63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68854-014F-4E1A-A435-B9B817514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64"/>
          <a:stretch/>
        </p:blipFill>
        <p:spPr>
          <a:xfrm>
            <a:off x="4796775" y="1283094"/>
            <a:ext cx="4347225" cy="195211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C2C663-FFFA-4E73-8A01-A7CB5EEA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937"/>
            <a:ext cx="9144000" cy="3141604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989" y="47541"/>
            <a:ext cx="28291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Follow Up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215" y="733341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74646" y="1419141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0237078D-373F-4ABE-9E08-22893B53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0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Follow Up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743200" y="1219200"/>
            <a:ext cx="6172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nonconformances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DF69FEF5-A5B4-415C-86F8-6BFAB5E1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163888" y="358790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381000" y="68759"/>
            <a:ext cx="4191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581758" y="1557338"/>
            <a:ext cx="8311662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 karena itu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 membuat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 mengetahui penyebabnya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 yang berbeda akan menghasilkan corrective action yang juga 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352800" y="1348731"/>
            <a:ext cx="5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IEA ISO 14001, I/Rev.02 Copyright@Sentral Sistem April 2016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1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210783" y="0"/>
            <a:ext cx="4953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1835" y="256401"/>
            <a:ext cx="4634840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Setelah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267200"/>
            <a:ext cx="4973318" cy="186204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4170" y="3705999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25C028E2-8061-4007-AE58-BAB6AB89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B4D9D-2181-4E50-BD52-4041279C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84"/>
          <a:stretch/>
        </p:blipFill>
        <p:spPr>
          <a:xfrm>
            <a:off x="188303" y="0"/>
            <a:ext cx="4022480" cy="281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9342" y="3475166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09123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114800" y="0"/>
            <a:ext cx="5029200" cy="6096000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08914" y="609600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580" y="-57329"/>
            <a:ext cx="28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rush Script MT" pitchFamily="66" charset="0"/>
              </a:rPr>
              <a:t>Definisi</a:t>
            </a:r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19600" y="265634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sistimatis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mandiri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terdokumentasi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 AUDIT</a:t>
            </a: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mengevaluasinya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obyektif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sejauh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 AUDIT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dipenuhi</a:t>
            </a:r>
            <a:endParaRPr lang="en-US" sz="2400" i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943600" y="5562600"/>
            <a:ext cx="308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i="1" dirty="0" err="1">
                <a:solidFill>
                  <a:schemeClr val="bg1"/>
                </a:solidFill>
                <a:latin typeface="Century Gothic" pitchFamily="34" charset="0"/>
              </a:rPr>
              <a:t>Sumber</a:t>
            </a:r>
            <a:r>
              <a:rPr lang="en-US" sz="1600" b="1" i="1" dirty="0">
                <a:solidFill>
                  <a:schemeClr val="bg1"/>
                </a:solidFill>
                <a:latin typeface="Century Gothic" pitchFamily="34" charset="0"/>
              </a:rPr>
              <a:t> ISO 19011 : 2018</a:t>
            </a:r>
            <a:endParaRPr lang="en-US" sz="1600" b="1" i="1" u="sng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81D4E6FF-D2D3-4D0F-A711-CEE0EC56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53993" cy="6096000"/>
          </a:xfrm>
          <a:prstGeom prst="rect">
            <a:avLst/>
          </a:prstGeom>
        </p:spPr>
      </p:pic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4010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82686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Lead auditor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56323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Tanggung</a:t>
            </a:r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 </a:t>
            </a:r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jawab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14" y="644678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28600" y="282157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83918" y="2346488"/>
            <a:ext cx="4122127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620107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757006" y="2265785"/>
            <a:ext cx="4122127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33600" y="17526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BBA1A3CD-F810-4EB8-B743-D381B900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231844" y="18656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657600" y="509904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150882" y="140235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564789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75263" y="2139172"/>
            <a:ext cx="4255477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ID" sz="2200" b="1" dirty="0"/>
              <a:t>ISO 45001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724400" y="2198736"/>
            <a:ext cx="4255477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2" y="228405"/>
            <a:ext cx="3048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969D1EDF-69BF-4B16-BBAD-1DB52172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74578" y="1441933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671512" y="115044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624139" y="1150440"/>
            <a:ext cx="6215062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19959" y="2703187"/>
            <a:ext cx="1608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3" y="3459299"/>
            <a:ext cx="2401521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41EC11FC-73DA-443A-B2A7-F542F5DB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0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32350" y="1703769"/>
            <a:ext cx="5046790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http://www.sentral-sistem.com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50" y="644260"/>
            <a:ext cx="5011650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D9033C7-2147-4294-924C-E329C6AA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200" y="6096000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7B29110-D3FD-44A5-8962-8F99A269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45" y="4163"/>
            <a:ext cx="2693355" cy="197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23378" y="533400"/>
            <a:ext cx="344677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objektif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165" y="772006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FF0000"/>
                </a:solidFill>
                <a:latin typeface="Brush Script MT" pitchFamily="66" charset="0"/>
              </a:rPr>
              <a:t>Bukti</a:t>
            </a:r>
            <a:endParaRPr lang="en-US" sz="6000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79568" y="2057400"/>
            <a:ext cx="85343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b="0" u="sng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pendukung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keberadaan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kebenaran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Lingkungan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itchFamily="34" charset="0"/>
                <a:cs typeface="Arial" pitchFamily="34" charset="0"/>
                <a:sym typeface="Monotype Sorts" charset="2"/>
              </a:rPr>
              <a:t> :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latin typeface="Arial" pitchFamily="34" charset="0"/>
                <a:cs typeface="Arial" pitchFamily="34" charset="0"/>
              </a:rPr>
              <a:t>Fakta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diperoleh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selama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menunjukkan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pekerja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mengikuti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standard/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instruksi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SML.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latin typeface="Arial" pitchFamily="34" charset="0"/>
                <a:cs typeface="Arial" pitchFamily="34" charset="0"/>
              </a:rPr>
              <a:t>Rekaman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catatan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),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hasil pengukuran baku mutu air melebihi standard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latin typeface="Arial" pitchFamily="34" charset="0"/>
                <a:cs typeface="Arial" pitchFamily="34" charset="0"/>
              </a:rPr>
              <a:t>Pernyataan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bersangkutan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latin typeface="Arial" pitchFamily="34" charset="0"/>
                <a:cs typeface="Arial" pitchFamily="34" charset="0"/>
              </a:rPr>
              <a:t>sebuah</a:t>
            </a:r>
            <a:r>
              <a:rPr lang="en-US" b="0" u="sng" dirty="0">
                <a:latin typeface="Arial" pitchFamily="34" charset="0"/>
                <a:cs typeface="Arial" pitchFamily="34" charset="0"/>
              </a:rPr>
              <a:t> element </a:t>
            </a:r>
            <a:r>
              <a:rPr lang="id-ID" b="0" u="sng" dirty="0">
                <a:latin typeface="Arial" pitchFamily="34" charset="0"/>
                <a:cs typeface="Arial" pitchFamily="34" charset="0"/>
              </a:rPr>
              <a:t>BMK3L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: 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karyawan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target 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dan Program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Lingkungan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pengamatan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),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pengukuran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evaluasi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pengujian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diverifikasi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keabsahannya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576B3D92-3A68-47FE-B460-2ACC64E8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BD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600" y="-8294"/>
            <a:ext cx="54864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3" y="193816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05674" y="4773634"/>
            <a:ext cx="30877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3160" y="4331166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Impact" pitchFamily="34" charset="0"/>
              </a:rPr>
              <a:t>Kriteria</a:t>
            </a:r>
            <a:r>
              <a:rPr lang="en-US" sz="4800" dirty="0">
                <a:solidFill>
                  <a:schemeClr val="bg1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706018" y="519144"/>
            <a:ext cx="5389563" cy="5715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14001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harus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pengendalian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B3,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penggunaan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tetapi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mengatur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tentang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tata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pengelolaan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limbah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B3nya.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Pemenuhan persyaratan lingkungan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 kerja vs dokumen lainnya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instruksi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recordnya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 Perusahaan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dst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tertulisnya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ketika terjadi tumpahan harus dibersihkan dengan majun dan majun yang tercemar B3 harus dibuang sesuai standard penanganan material tercemar B3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ceceran disiram air dan dibuang ke saluran 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vs Aktual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 standard baku mutu vs aktual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CED515F5-6878-4422-970F-E8491734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28600" y="6143307"/>
            <a:ext cx="4800600" cy="365125"/>
          </a:xfrm>
        </p:spPr>
        <p:txBody>
          <a:bodyPr/>
          <a:lstStyle/>
          <a:p>
            <a:r>
              <a:rPr lang="en-US" dirty="0"/>
              <a:t>IEA ISO 14001, I/Rev.03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36E7C-6617-4C6D-85C0-70A9EEC5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" y="1174824"/>
            <a:ext cx="3567483" cy="2817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5524</Words>
  <Application>Microsoft Office PowerPoint</Application>
  <PresentationFormat>On-screen Show (4:3)</PresentationFormat>
  <Paragraphs>997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6" baseType="lpstr">
      <vt:lpstr>Aharoni</vt:lpstr>
      <vt:lpstr>Arial</vt:lpstr>
      <vt:lpstr>Arial Black</vt:lpstr>
      <vt:lpstr>Arial Narrow</vt:lpstr>
      <vt:lpstr>Basic Light ltd</vt:lpstr>
      <vt:lpstr>Baskerville Old Face</vt:lpstr>
      <vt:lpstr>Berlin Sans FB</vt:lpstr>
      <vt:lpstr>Berlin Sans FB Demi</vt:lpstr>
      <vt:lpstr>Bernard MT Condensed</vt:lpstr>
      <vt:lpstr>Brush Script MT</vt:lpstr>
      <vt:lpstr>Calibri</vt:lpstr>
      <vt:lpstr>Century Gothic</vt:lpstr>
      <vt:lpstr>Comic Sans MS</vt:lpstr>
      <vt:lpstr>Courier New</vt:lpstr>
      <vt:lpstr>Impact</vt:lpstr>
      <vt:lpstr>Monotype Sorts</vt:lpstr>
      <vt:lpstr>Times New Roman</vt:lpstr>
      <vt:lpstr>Verdana</vt:lpstr>
      <vt:lpstr>Wingdings</vt:lpstr>
      <vt:lpstr>Wingdings 2</vt:lpstr>
      <vt:lpstr>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Fungsi Internal Audit yang baik ! </vt:lpstr>
      <vt:lpstr>Perbandingan Audit Kesesuaian vs Audit Kinerja </vt:lpstr>
      <vt:lpstr>Apa yang baru di ISO 19011:2018 (Annex A, tambahan pedoman untuk  perencanaan dan pelaksanaan audit)</vt:lpstr>
      <vt:lpstr>Proses-Objectives-Risk &amp;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Fase-Fase</vt:lpstr>
      <vt:lpstr>Fase I : Perencanaan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Checklist Audit</vt:lpstr>
      <vt:lpstr>Diskusi kelompok</vt:lpstr>
      <vt:lpstr>PowerPoint Presentation</vt:lpstr>
      <vt:lpstr>PowerPoint Presentation</vt:lpstr>
      <vt:lpstr>PowerPoint Presentation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TEKNIK SAMPLING UNTUK MAMPU MENGGALI KELEMAHAN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nasrullah darsah</cp:lastModifiedBy>
  <cp:revision>236</cp:revision>
  <cp:lastPrinted>2016-04-05T08:51:28Z</cp:lastPrinted>
  <dcterms:created xsi:type="dcterms:W3CDTF">2006-08-16T00:00:00Z</dcterms:created>
  <dcterms:modified xsi:type="dcterms:W3CDTF">2019-01-22T10:25:52Z</dcterms:modified>
</cp:coreProperties>
</file>